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9" r:id="rId3"/>
    <p:sldId id="263" r:id="rId4"/>
    <p:sldId id="266" r:id="rId5"/>
    <p:sldId id="280" r:id="rId6"/>
    <p:sldId id="281" r:id="rId7"/>
    <p:sldId id="282" r:id="rId8"/>
    <p:sldId id="283" r:id="rId9"/>
    <p:sldId id="284" r:id="rId10"/>
    <p:sldId id="285" r:id="rId11"/>
    <p:sldId id="275" r:id="rId12"/>
    <p:sldId id="274" r:id="rId13"/>
    <p:sldId id="276" r:id="rId14"/>
    <p:sldId id="278" r:id="rId15"/>
    <p:sldId id="277" r:id="rId16"/>
    <p:sldId id="257" r:id="rId17"/>
    <p:sldId id="258" r:id="rId18"/>
    <p:sldId id="272" r:id="rId19"/>
    <p:sldId id="271" r:id="rId20"/>
    <p:sldId id="259" r:id="rId21"/>
    <p:sldId id="273" r:id="rId22"/>
    <p:sldId id="260"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11/3/2023</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11/3/2023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11/3/2023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11/3/2023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11/3/2023</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11/3/2023</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theictservice.onlinesafetyhub.uk/parent/app-review/snapchat-2" TargetMode="External"/><Relationship Id="rId2" Type="http://schemas.openxmlformats.org/officeDocument/2006/relationships/hyperlink" Target="https://theictservice.onlinesafetyhub.uk/parent/app-review/instagram-3" TargetMode="Externa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244184"/>
            <a:ext cx="8825658" cy="2158583"/>
          </a:xfrm>
        </p:spPr>
        <p:txBody>
          <a:bodyPr/>
          <a:lstStyle/>
          <a:p>
            <a:r>
              <a:rPr lang="en-GB" dirty="0" smtClean="0"/>
              <a:t>Keeping Children Safe  in a Technological </a:t>
            </a:r>
            <a:br>
              <a:rPr lang="en-GB" dirty="0" smtClean="0"/>
            </a:br>
            <a:r>
              <a:rPr lang="en-GB" dirty="0" smtClean="0"/>
              <a:t>World.  </a:t>
            </a:r>
            <a:endParaRPr lang="en-GB" dirty="0"/>
          </a:p>
        </p:txBody>
      </p:sp>
      <p:sp>
        <p:nvSpPr>
          <p:cNvPr id="3" name="Subtitle 2"/>
          <p:cNvSpPr>
            <a:spLocks noGrp="1"/>
          </p:cNvSpPr>
          <p:nvPr>
            <p:ph type="subTitle" idx="1"/>
          </p:nvPr>
        </p:nvSpPr>
        <p:spPr/>
        <p:txBody>
          <a:bodyPr>
            <a:normAutofit/>
          </a:bodyPr>
          <a:lstStyle/>
          <a:p>
            <a:r>
              <a:rPr lang="en-GB" sz="4400" dirty="0" smtClean="0"/>
              <a:t>November 2023</a:t>
            </a:r>
            <a:endParaRPr lang="en-GB" sz="4400" dirty="0"/>
          </a:p>
        </p:txBody>
      </p:sp>
      <p:pic>
        <p:nvPicPr>
          <p:cNvPr id="4" name="Picture 3"/>
          <p:cNvPicPr>
            <a:picLocks noChangeAspect="1"/>
          </p:cNvPicPr>
          <p:nvPr/>
        </p:nvPicPr>
        <p:blipFill>
          <a:blip r:embed="rId2"/>
          <a:stretch>
            <a:fillRect/>
          </a:stretch>
        </p:blipFill>
        <p:spPr>
          <a:xfrm>
            <a:off x="8014065" y="2432109"/>
            <a:ext cx="1385260" cy="1941316"/>
          </a:xfrm>
          <a:prstGeom prst="rect">
            <a:avLst/>
          </a:prstGeom>
        </p:spPr>
      </p:pic>
    </p:spTree>
    <p:extLst>
      <p:ext uri="{BB962C8B-B14F-4D97-AF65-F5344CB8AC3E}">
        <p14:creationId xmlns:p14="http://schemas.microsoft.com/office/powerpoint/2010/main" val="14563214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rford Manor School - E-Safe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447" y="698067"/>
            <a:ext cx="9791989" cy="5654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832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2023 Y4-6 Internet and Social Media Survey</a:t>
            </a:r>
            <a:endParaRPr lang="en-GB" dirty="0"/>
          </a:p>
        </p:txBody>
      </p:sp>
    </p:spTree>
    <p:extLst>
      <p:ext uri="{BB962C8B-B14F-4D97-AF65-F5344CB8AC3E}">
        <p14:creationId xmlns:p14="http://schemas.microsoft.com/office/powerpoint/2010/main" val="2380875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confident are children about keeping safe online?</a:t>
            </a:r>
            <a:endParaRPr lang="en-GB" dirty="0"/>
          </a:p>
        </p:txBody>
      </p:sp>
      <p:pic>
        <p:nvPicPr>
          <p:cNvPr id="4" name="Picture 3"/>
          <p:cNvPicPr>
            <a:picLocks noChangeAspect="1"/>
          </p:cNvPicPr>
          <p:nvPr/>
        </p:nvPicPr>
        <p:blipFill>
          <a:blip r:embed="rId2"/>
          <a:stretch>
            <a:fillRect/>
          </a:stretch>
        </p:blipFill>
        <p:spPr>
          <a:xfrm>
            <a:off x="2772255" y="2497100"/>
            <a:ext cx="5799090" cy="4200847"/>
          </a:xfrm>
          <a:prstGeom prst="rect">
            <a:avLst/>
          </a:prstGeom>
        </p:spPr>
      </p:pic>
    </p:spTree>
    <p:extLst>
      <p:ext uri="{BB962C8B-B14F-4D97-AF65-F5344CB8AC3E}">
        <p14:creationId xmlns:p14="http://schemas.microsoft.com/office/powerpoint/2010/main" val="456262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Cherry Hinton children like about the internet?</a:t>
            </a:r>
            <a:endParaRPr lang="en-GB" dirty="0"/>
          </a:p>
        </p:txBody>
      </p:sp>
      <p:pic>
        <p:nvPicPr>
          <p:cNvPr id="4" name="Picture 3"/>
          <p:cNvPicPr>
            <a:picLocks noChangeAspect="1"/>
          </p:cNvPicPr>
          <p:nvPr/>
        </p:nvPicPr>
        <p:blipFill>
          <a:blip r:embed="rId2"/>
          <a:stretch>
            <a:fillRect/>
          </a:stretch>
        </p:blipFill>
        <p:spPr>
          <a:xfrm>
            <a:off x="4473671" y="2411157"/>
            <a:ext cx="7718329" cy="4165134"/>
          </a:xfrm>
          <a:prstGeom prst="rect">
            <a:avLst/>
          </a:prstGeom>
        </p:spPr>
      </p:pic>
      <p:sp>
        <p:nvSpPr>
          <p:cNvPr id="5" name="TextBox 4"/>
          <p:cNvSpPr txBox="1"/>
          <p:nvPr/>
        </p:nvSpPr>
        <p:spPr>
          <a:xfrm>
            <a:off x="249382" y="3187008"/>
            <a:ext cx="4538327" cy="2031325"/>
          </a:xfrm>
          <a:prstGeom prst="rect">
            <a:avLst/>
          </a:prstGeom>
          <a:noFill/>
        </p:spPr>
        <p:txBody>
          <a:bodyPr wrap="square" rtlCol="0">
            <a:spAutoFit/>
          </a:bodyPr>
          <a:lstStyle/>
          <a:p>
            <a:r>
              <a:rPr lang="en-GB" dirty="0"/>
              <a:t>25% mentioned games </a:t>
            </a:r>
            <a:endParaRPr lang="en-GB" dirty="0" smtClean="0"/>
          </a:p>
          <a:p>
            <a:endParaRPr lang="en-GB" dirty="0"/>
          </a:p>
          <a:p>
            <a:r>
              <a:rPr lang="en-GB" dirty="0" smtClean="0"/>
              <a:t>24% mentioned communicating with friends and family</a:t>
            </a:r>
          </a:p>
          <a:p>
            <a:endParaRPr lang="en-GB" dirty="0"/>
          </a:p>
          <a:p>
            <a:r>
              <a:rPr lang="en-GB" dirty="0" smtClean="0"/>
              <a:t>15% mentioned learning or finding out things</a:t>
            </a:r>
          </a:p>
        </p:txBody>
      </p:sp>
    </p:spTree>
    <p:extLst>
      <p:ext uri="{BB962C8B-B14F-4D97-AF65-F5344CB8AC3E}">
        <p14:creationId xmlns:p14="http://schemas.microsoft.com/office/powerpoint/2010/main" val="645446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Cherry Hinton children dislike about the internet?</a:t>
            </a:r>
            <a:endParaRPr lang="en-GB" dirty="0"/>
          </a:p>
        </p:txBody>
      </p:sp>
      <p:sp>
        <p:nvSpPr>
          <p:cNvPr id="5" name="TextBox 4"/>
          <p:cNvSpPr txBox="1"/>
          <p:nvPr/>
        </p:nvSpPr>
        <p:spPr>
          <a:xfrm>
            <a:off x="249382" y="3187008"/>
            <a:ext cx="4538327" cy="2031325"/>
          </a:xfrm>
          <a:prstGeom prst="rect">
            <a:avLst/>
          </a:prstGeom>
          <a:noFill/>
        </p:spPr>
        <p:txBody>
          <a:bodyPr wrap="square" rtlCol="0">
            <a:spAutoFit/>
          </a:bodyPr>
          <a:lstStyle/>
          <a:p>
            <a:r>
              <a:rPr lang="en-GB" dirty="0" smtClean="0"/>
              <a:t>29% </a:t>
            </a:r>
            <a:r>
              <a:rPr lang="en-GB" dirty="0"/>
              <a:t>mentioned </a:t>
            </a:r>
            <a:r>
              <a:rPr lang="en-GB" dirty="0" smtClean="0"/>
              <a:t>negative interactions</a:t>
            </a:r>
          </a:p>
          <a:p>
            <a:endParaRPr lang="en-GB" dirty="0" smtClean="0"/>
          </a:p>
          <a:p>
            <a:r>
              <a:rPr lang="en-GB" dirty="0" smtClean="0"/>
              <a:t>13% mentioned concerns about hacking/sharing of personal information</a:t>
            </a:r>
          </a:p>
          <a:p>
            <a:endParaRPr lang="en-GB" dirty="0"/>
          </a:p>
          <a:p>
            <a:r>
              <a:rPr lang="en-GB" dirty="0" smtClean="0"/>
              <a:t>7% mentioned inappropriate content</a:t>
            </a:r>
            <a:endParaRPr lang="en-GB" dirty="0"/>
          </a:p>
        </p:txBody>
      </p:sp>
      <p:pic>
        <p:nvPicPr>
          <p:cNvPr id="3" name="Picture 2"/>
          <p:cNvPicPr>
            <a:picLocks noChangeAspect="1"/>
          </p:cNvPicPr>
          <p:nvPr/>
        </p:nvPicPr>
        <p:blipFill>
          <a:blip r:embed="rId2"/>
          <a:stretch>
            <a:fillRect/>
          </a:stretch>
        </p:blipFill>
        <p:spPr>
          <a:xfrm>
            <a:off x="4898015" y="2341418"/>
            <a:ext cx="6749040" cy="4328264"/>
          </a:xfrm>
          <a:prstGeom prst="rect">
            <a:avLst/>
          </a:prstGeom>
        </p:spPr>
      </p:pic>
    </p:spTree>
    <p:extLst>
      <p:ext uri="{BB962C8B-B14F-4D97-AF65-F5344CB8AC3E}">
        <p14:creationId xmlns:p14="http://schemas.microsoft.com/office/powerpoint/2010/main" val="3870350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you ever been bullied online?</a:t>
            </a:r>
            <a:endParaRPr lang="en-GB" dirty="0"/>
          </a:p>
        </p:txBody>
      </p:sp>
      <p:pic>
        <p:nvPicPr>
          <p:cNvPr id="4" name="Picture 3"/>
          <p:cNvPicPr>
            <a:picLocks noChangeAspect="1"/>
          </p:cNvPicPr>
          <p:nvPr/>
        </p:nvPicPr>
        <p:blipFill>
          <a:blip r:embed="rId2"/>
          <a:stretch>
            <a:fillRect/>
          </a:stretch>
        </p:blipFill>
        <p:spPr>
          <a:xfrm>
            <a:off x="1154954" y="2951019"/>
            <a:ext cx="10021801" cy="2575195"/>
          </a:xfrm>
          <a:prstGeom prst="rect">
            <a:avLst/>
          </a:prstGeom>
        </p:spPr>
      </p:pic>
    </p:spTree>
    <p:extLst>
      <p:ext uri="{BB962C8B-B14F-4D97-AF65-F5344CB8AC3E}">
        <p14:creationId xmlns:p14="http://schemas.microsoft.com/office/powerpoint/2010/main" val="4179878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you ever witnessed bullying online?</a:t>
            </a:r>
            <a:endParaRPr lang="en-GB" dirty="0"/>
          </a:p>
        </p:txBody>
      </p:sp>
      <p:pic>
        <p:nvPicPr>
          <p:cNvPr id="3" name="Picture 2"/>
          <p:cNvPicPr>
            <a:picLocks noChangeAspect="1"/>
          </p:cNvPicPr>
          <p:nvPr/>
        </p:nvPicPr>
        <p:blipFill>
          <a:blip r:embed="rId2"/>
          <a:stretch>
            <a:fillRect/>
          </a:stretch>
        </p:blipFill>
        <p:spPr>
          <a:xfrm>
            <a:off x="1154954" y="2772063"/>
            <a:ext cx="10460564" cy="2852881"/>
          </a:xfrm>
          <a:prstGeom prst="rect">
            <a:avLst/>
          </a:prstGeom>
        </p:spPr>
      </p:pic>
    </p:spTree>
    <p:extLst>
      <p:ext uri="{BB962C8B-B14F-4D97-AF65-F5344CB8AC3E}">
        <p14:creationId xmlns:p14="http://schemas.microsoft.com/office/powerpoint/2010/main" val="733787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you ever been unkind online?</a:t>
            </a:r>
            <a:endParaRPr lang="en-GB" dirty="0"/>
          </a:p>
        </p:txBody>
      </p:sp>
      <p:pic>
        <p:nvPicPr>
          <p:cNvPr id="4" name="Picture 3"/>
          <p:cNvPicPr>
            <a:picLocks noChangeAspect="1"/>
          </p:cNvPicPr>
          <p:nvPr/>
        </p:nvPicPr>
        <p:blipFill>
          <a:blip r:embed="rId2"/>
          <a:stretch>
            <a:fillRect/>
          </a:stretch>
        </p:blipFill>
        <p:spPr>
          <a:xfrm>
            <a:off x="1154954" y="2857211"/>
            <a:ext cx="10252554" cy="2712316"/>
          </a:xfrm>
          <a:prstGeom prst="rect">
            <a:avLst/>
          </a:prstGeom>
        </p:spPr>
      </p:pic>
    </p:spTree>
    <p:extLst>
      <p:ext uri="{BB962C8B-B14F-4D97-AF65-F5344CB8AC3E}">
        <p14:creationId xmlns:p14="http://schemas.microsoft.com/office/powerpoint/2010/main" val="1987805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you ever seen something that made you uncomfortable?</a:t>
            </a:r>
            <a:endParaRPr lang="en-GB" dirty="0"/>
          </a:p>
        </p:txBody>
      </p:sp>
      <p:pic>
        <p:nvPicPr>
          <p:cNvPr id="3" name="Picture 2"/>
          <p:cNvPicPr>
            <a:picLocks noChangeAspect="1"/>
          </p:cNvPicPr>
          <p:nvPr/>
        </p:nvPicPr>
        <p:blipFill>
          <a:blip r:embed="rId2"/>
          <a:stretch>
            <a:fillRect/>
          </a:stretch>
        </p:blipFill>
        <p:spPr>
          <a:xfrm>
            <a:off x="1154954" y="2803523"/>
            <a:ext cx="9877490" cy="2572038"/>
          </a:xfrm>
          <a:prstGeom prst="rect">
            <a:avLst/>
          </a:prstGeom>
        </p:spPr>
      </p:pic>
      <p:sp>
        <p:nvSpPr>
          <p:cNvPr id="5" name="TextBox 4"/>
          <p:cNvSpPr txBox="1"/>
          <p:nvPr/>
        </p:nvSpPr>
        <p:spPr>
          <a:xfrm>
            <a:off x="1366982" y="5375560"/>
            <a:ext cx="8026400" cy="646331"/>
          </a:xfrm>
          <a:prstGeom prst="rect">
            <a:avLst/>
          </a:prstGeom>
          <a:noFill/>
        </p:spPr>
        <p:txBody>
          <a:bodyPr wrap="square" rtlCol="0">
            <a:spAutoFit/>
          </a:bodyPr>
          <a:lstStyle/>
          <a:p>
            <a:r>
              <a:rPr lang="en-GB" dirty="0" smtClean="0"/>
              <a:t>These included: bullying, racism, hacking, threats, inappropriate content, photo sharing</a:t>
            </a:r>
            <a:endParaRPr lang="en-GB" dirty="0"/>
          </a:p>
        </p:txBody>
      </p:sp>
    </p:spTree>
    <p:extLst>
      <p:ext uri="{BB962C8B-B14F-4D97-AF65-F5344CB8AC3E}">
        <p14:creationId xmlns:p14="http://schemas.microsoft.com/office/powerpoint/2010/main" val="1911517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Cherry Hinton children use the internet for?</a:t>
            </a:r>
            <a:endParaRPr lang="en-GB" dirty="0"/>
          </a:p>
        </p:txBody>
      </p:sp>
      <p:pic>
        <p:nvPicPr>
          <p:cNvPr id="4" name="Picture 3"/>
          <p:cNvPicPr>
            <a:picLocks noChangeAspect="1"/>
          </p:cNvPicPr>
          <p:nvPr/>
        </p:nvPicPr>
        <p:blipFill>
          <a:blip r:embed="rId2"/>
          <a:stretch>
            <a:fillRect/>
          </a:stretch>
        </p:blipFill>
        <p:spPr>
          <a:xfrm>
            <a:off x="4592205" y="2329888"/>
            <a:ext cx="7221105" cy="3908265"/>
          </a:xfrm>
          <a:prstGeom prst="rect">
            <a:avLst/>
          </a:prstGeom>
        </p:spPr>
      </p:pic>
      <p:sp>
        <p:nvSpPr>
          <p:cNvPr id="5" name="TextBox 4"/>
          <p:cNvSpPr txBox="1"/>
          <p:nvPr/>
        </p:nvSpPr>
        <p:spPr>
          <a:xfrm>
            <a:off x="249382" y="3187008"/>
            <a:ext cx="4538327" cy="1477328"/>
          </a:xfrm>
          <a:prstGeom prst="rect">
            <a:avLst/>
          </a:prstGeom>
          <a:noFill/>
        </p:spPr>
        <p:txBody>
          <a:bodyPr wrap="square" rtlCol="0">
            <a:spAutoFit/>
          </a:bodyPr>
          <a:lstStyle/>
          <a:p>
            <a:r>
              <a:rPr lang="en-GB" dirty="0" smtClean="0"/>
              <a:t>62% </a:t>
            </a:r>
            <a:r>
              <a:rPr lang="en-GB" dirty="0"/>
              <a:t>mentioned </a:t>
            </a:r>
            <a:r>
              <a:rPr lang="en-GB" dirty="0" smtClean="0"/>
              <a:t>YouTube</a:t>
            </a:r>
          </a:p>
          <a:p>
            <a:endParaRPr lang="en-GB" dirty="0" smtClean="0"/>
          </a:p>
          <a:p>
            <a:r>
              <a:rPr lang="en-GB" dirty="0" smtClean="0"/>
              <a:t>28% mentioned </a:t>
            </a:r>
            <a:r>
              <a:rPr lang="en-GB" dirty="0" err="1" smtClean="0"/>
              <a:t>Roblox</a:t>
            </a:r>
            <a:endParaRPr lang="en-GB" dirty="0" smtClean="0"/>
          </a:p>
          <a:p>
            <a:endParaRPr lang="en-GB" dirty="0"/>
          </a:p>
          <a:p>
            <a:r>
              <a:rPr lang="en-GB" dirty="0" smtClean="0"/>
              <a:t>16% mentioned </a:t>
            </a:r>
            <a:r>
              <a:rPr lang="en-GB" dirty="0" err="1" smtClean="0"/>
              <a:t>TikTok</a:t>
            </a:r>
            <a:endParaRPr lang="en-GB" dirty="0"/>
          </a:p>
        </p:txBody>
      </p:sp>
      <p:sp>
        <p:nvSpPr>
          <p:cNvPr id="6" name="TextBox 5"/>
          <p:cNvSpPr txBox="1"/>
          <p:nvPr/>
        </p:nvSpPr>
        <p:spPr>
          <a:xfrm>
            <a:off x="249382" y="6053487"/>
            <a:ext cx="4697120" cy="369332"/>
          </a:xfrm>
          <a:prstGeom prst="rect">
            <a:avLst/>
          </a:prstGeom>
          <a:noFill/>
        </p:spPr>
        <p:txBody>
          <a:bodyPr wrap="none" rtlCol="0">
            <a:spAutoFit/>
          </a:bodyPr>
          <a:lstStyle/>
          <a:p>
            <a:r>
              <a:rPr lang="en-GB" dirty="0"/>
              <a:t>https://theictservice.onlinesafetyhub.uk/</a:t>
            </a:r>
          </a:p>
        </p:txBody>
      </p:sp>
    </p:spTree>
    <p:extLst>
      <p:ext uri="{BB962C8B-B14F-4D97-AF65-F5344CB8AC3E}">
        <p14:creationId xmlns:p14="http://schemas.microsoft.com/office/powerpoint/2010/main" val="2014656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6290" y="218674"/>
            <a:ext cx="9681360" cy="3077959"/>
          </a:xfrm>
          <a:prstGeom prst="rect">
            <a:avLst/>
          </a:prstGeom>
        </p:spPr>
      </p:pic>
      <p:sp>
        <p:nvSpPr>
          <p:cNvPr id="3" name="TextBox 2"/>
          <p:cNvSpPr txBox="1"/>
          <p:nvPr/>
        </p:nvSpPr>
        <p:spPr>
          <a:xfrm>
            <a:off x="213410" y="3474721"/>
            <a:ext cx="11721916" cy="3139321"/>
          </a:xfrm>
          <a:prstGeom prst="rect">
            <a:avLst/>
          </a:prstGeom>
          <a:noFill/>
        </p:spPr>
        <p:txBody>
          <a:bodyPr wrap="square" rtlCol="0">
            <a:spAutoFit/>
          </a:bodyPr>
          <a:lstStyle/>
          <a:p>
            <a:r>
              <a:rPr lang="en-US" dirty="0"/>
              <a:t>YouTube is the world's most popular video-streaming app. This app is fairly simple; post and watch videos. The content of YouTube videos is extensive, and can be related to anything from skateboarding to music videos, tutorials for makeup to instructional videos for sex or drug-taking, violent gaming or blatant pornography. Furthermore, it is important to note that YouTube comments are notoriously nasty, so it is wise to encourage your children not to engage with other people in the comments section of the videos.</a:t>
            </a:r>
          </a:p>
          <a:p>
            <a:r>
              <a:rPr lang="en-US" dirty="0"/>
              <a:t>YouTube can be used as a great learning tool and has a lot of interesting information, so turning on YouTube's built-in filtering (called YouTube Restricted Mode) and regular monitoring, will make the app safer for kids to use. With filters turned on, our experts recommend this app be used by young people 10 and up. YouTube for kids is a great alternative for younger kids.</a:t>
            </a:r>
          </a:p>
          <a:p>
            <a:endParaRPr lang="en-GB" dirty="0"/>
          </a:p>
        </p:txBody>
      </p:sp>
    </p:spTree>
    <p:extLst>
      <p:ext uri="{BB962C8B-B14F-4D97-AF65-F5344CB8AC3E}">
        <p14:creationId xmlns:p14="http://schemas.microsoft.com/office/powerpoint/2010/main" val="1058789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410" y="3359218"/>
            <a:ext cx="11721916" cy="3693319"/>
          </a:xfrm>
          <a:prstGeom prst="rect">
            <a:avLst/>
          </a:prstGeom>
          <a:noFill/>
        </p:spPr>
        <p:txBody>
          <a:bodyPr wrap="square" rtlCol="0">
            <a:spAutoFit/>
          </a:bodyPr>
          <a:lstStyle/>
          <a:p>
            <a:r>
              <a:rPr lang="en-US" dirty="0" err="1"/>
              <a:t>Roblox</a:t>
            </a:r>
            <a:r>
              <a:rPr lang="en-US" dirty="0"/>
              <a:t> is a large, popular online gaming platform where users create and share their own virtual 3D worlds or use their avatar to play games and interact in worlds designed by other users. Game designs and objectives are limited only by user imagination (and their coding abilities), and include anything from shooter-style or fighting games to sports, murder mysteries, or virtual pet care.</a:t>
            </a:r>
          </a:p>
          <a:p>
            <a:r>
              <a:rPr lang="en-US" dirty="0"/>
              <a:t>Although the cartoon block-style graphics make </a:t>
            </a:r>
            <a:r>
              <a:rPr lang="en-US" dirty="0" err="1"/>
              <a:t>Roblox</a:t>
            </a:r>
            <a:r>
              <a:rPr lang="en-US" dirty="0"/>
              <a:t> appear to be child-like, it is a highly interactive, multi-player global platform where users of all ages can connect and chat via voice or text. Many parents don't actively supervise their children when they are playing </a:t>
            </a:r>
            <a:r>
              <a:rPr lang="en-US" dirty="0" err="1"/>
              <a:t>Roblox</a:t>
            </a:r>
            <a:r>
              <a:rPr lang="en-US" dirty="0"/>
              <a:t> or ensure the game's safety settings are enabled, and consequently, there have been some incidents of online grooming and children encountering inappropriate content on the platform.</a:t>
            </a:r>
          </a:p>
          <a:p>
            <a:r>
              <a:rPr lang="en-US" dirty="0"/>
              <a:t>Our online safety experts recommend </a:t>
            </a:r>
            <a:r>
              <a:rPr lang="en-US" dirty="0" err="1"/>
              <a:t>Roblox</a:t>
            </a:r>
            <a:r>
              <a:rPr lang="en-US" dirty="0"/>
              <a:t> for players aged 13 years or over; however, with appropriate online safety settings and supervision in place, this game can be suitable for children from 11 years of age.</a:t>
            </a:r>
          </a:p>
          <a:p>
            <a:endParaRPr lang="en-GB" dirty="0"/>
          </a:p>
        </p:txBody>
      </p:sp>
      <p:pic>
        <p:nvPicPr>
          <p:cNvPr id="4" name="Picture 3"/>
          <p:cNvPicPr>
            <a:picLocks noChangeAspect="1"/>
          </p:cNvPicPr>
          <p:nvPr/>
        </p:nvPicPr>
        <p:blipFill>
          <a:blip r:embed="rId2"/>
          <a:stretch>
            <a:fillRect/>
          </a:stretch>
        </p:blipFill>
        <p:spPr>
          <a:xfrm>
            <a:off x="213410" y="200126"/>
            <a:ext cx="9878628" cy="3009220"/>
          </a:xfrm>
          <a:prstGeom prst="rect">
            <a:avLst/>
          </a:prstGeom>
        </p:spPr>
      </p:pic>
    </p:spTree>
    <p:extLst>
      <p:ext uri="{BB962C8B-B14F-4D97-AF65-F5344CB8AC3E}">
        <p14:creationId xmlns:p14="http://schemas.microsoft.com/office/powerpoint/2010/main" val="3041985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3035" y="3157087"/>
            <a:ext cx="11721916" cy="3970318"/>
          </a:xfrm>
          <a:prstGeom prst="rect">
            <a:avLst/>
          </a:prstGeom>
          <a:noFill/>
        </p:spPr>
        <p:txBody>
          <a:bodyPr wrap="square" rtlCol="0">
            <a:spAutoFit/>
          </a:bodyPr>
          <a:lstStyle/>
          <a:p>
            <a:r>
              <a:rPr lang="en-US" dirty="0"/>
              <a:t>WhatsApp is a hugely popular messaging app owned by Meta (formerly Facebook), and used by over 2 billion people worldwide. Children and teens use WhatsApp to send text messages to friends, participate in group conversations (a particularly popular feature), make calls, and send multimedia files such as pictures, videos and voice messages.</a:t>
            </a:r>
          </a:p>
          <a:p>
            <a:r>
              <a:rPr lang="en-US" dirty="0"/>
              <a:t>Users connect through a phone number or email address, and can use the application on their smartphone as well as on their desktop. The app is free to use (although data charges may apply) and runs off a stable </a:t>
            </a:r>
            <a:r>
              <a:rPr lang="en-US" dirty="0" err="1"/>
              <a:t>WiFi</a:t>
            </a:r>
            <a:r>
              <a:rPr lang="en-US" dirty="0"/>
              <a:t> connection or data. It is considered one of the safest messaging platforms around, given its use of end-to-end encryption (a data-protection measure that ensures only the sender and receiver can access the content within a message).</a:t>
            </a:r>
          </a:p>
          <a:p>
            <a:r>
              <a:rPr lang="en-US" dirty="0" smtClean="0"/>
              <a:t>Disappearing </a:t>
            </a:r>
            <a:r>
              <a:rPr lang="en-US" dirty="0"/>
              <a:t>messages are another popular feature adopted from </a:t>
            </a:r>
            <a:r>
              <a:rPr lang="en-US" u="sng" dirty="0">
                <a:hlinkClick r:id="rId2"/>
              </a:rPr>
              <a:t>Instagram</a:t>
            </a:r>
            <a:r>
              <a:rPr lang="en-US" dirty="0"/>
              <a:t> and </a:t>
            </a:r>
            <a:r>
              <a:rPr lang="en-US" u="sng" dirty="0">
                <a:hlinkClick r:id="rId3"/>
              </a:rPr>
              <a:t>Snapchat</a:t>
            </a:r>
            <a:r>
              <a:rPr lang="en-US" dirty="0"/>
              <a:t>. Other features include enabling users to share their live location, ‘broadcast’ a single message to multiple individual contacts at once, hide when they were last active inside the app, and add people to a group chat despite not being a saved contact.</a:t>
            </a:r>
          </a:p>
          <a:p>
            <a:endParaRPr lang="en-GB" dirty="0"/>
          </a:p>
        </p:txBody>
      </p:sp>
      <p:pic>
        <p:nvPicPr>
          <p:cNvPr id="2" name="Picture 1"/>
          <p:cNvPicPr>
            <a:picLocks noChangeAspect="1"/>
          </p:cNvPicPr>
          <p:nvPr/>
        </p:nvPicPr>
        <p:blipFill>
          <a:blip r:embed="rId4"/>
          <a:stretch>
            <a:fillRect/>
          </a:stretch>
        </p:blipFill>
        <p:spPr>
          <a:xfrm>
            <a:off x="319287" y="193023"/>
            <a:ext cx="9652485" cy="3050692"/>
          </a:xfrm>
          <a:prstGeom prst="rect">
            <a:avLst/>
          </a:prstGeom>
        </p:spPr>
      </p:pic>
    </p:spTree>
    <p:extLst>
      <p:ext uri="{BB962C8B-B14F-4D97-AF65-F5344CB8AC3E}">
        <p14:creationId xmlns:p14="http://schemas.microsoft.com/office/powerpoint/2010/main" val="83019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410" y="3359218"/>
            <a:ext cx="11721916" cy="3416320"/>
          </a:xfrm>
          <a:prstGeom prst="rect">
            <a:avLst/>
          </a:prstGeom>
          <a:noFill/>
        </p:spPr>
        <p:txBody>
          <a:bodyPr wrap="square" rtlCol="0">
            <a:spAutoFit/>
          </a:bodyPr>
          <a:lstStyle/>
          <a:p>
            <a:r>
              <a:rPr lang="en-US" dirty="0" err="1"/>
              <a:t>TikTok</a:t>
            </a:r>
            <a:r>
              <a:rPr lang="en-US" dirty="0"/>
              <a:t> is a social media platform where users create, share, and view an endless stream of short-form videos. It hosts content of almost any topic, and although most parents are likely familiar with </a:t>
            </a:r>
            <a:r>
              <a:rPr lang="en-US" dirty="0" err="1"/>
              <a:t>TikTok’s</a:t>
            </a:r>
            <a:r>
              <a:rPr lang="en-US" dirty="0"/>
              <a:t> viral dance trends and lip syncing challenges, they may be unaware that inappropriate content is rife on the platform. Even without performing a specific search, users can easily come across videos that feature profanity, drug use, discussions about self-harm and other serious mental health issues, and sexually explicit content.</a:t>
            </a:r>
          </a:p>
          <a:p>
            <a:r>
              <a:rPr lang="en-US" dirty="0"/>
              <a:t>Although the platform’s terms of service state that users must be 13 years or over, the birth date they are required to enter when setting up an account is not verified, making the platform easily accessible by those who are underage. </a:t>
            </a:r>
            <a:r>
              <a:rPr lang="en-US" dirty="0" smtClean="0"/>
              <a:t>Due </a:t>
            </a:r>
            <a:r>
              <a:rPr lang="en-US" dirty="0"/>
              <a:t>to the nature of the content that can be found on </a:t>
            </a:r>
            <a:r>
              <a:rPr lang="en-US" dirty="0" err="1"/>
              <a:t>TikTok</a:t>
            </a:r>
            <a:r>
              <a:rPr lang="en-US" dirty="0"/>
              <a:t>, the amount of data the platform collects, and the volume of </a:t>
            </a:r>
            <a:r>
              <a:rPr lang="en-US" dirty="0" err="1"/>
              <a:t>personalised</a:t>
            </a:r>
            <a:r>
              <a:rPr lang="en-US" dirty="0"/>
              <a:t> content its unique algorithm provides, we have given it a higher age </a:t>
            </a:r>
            <a:r>
              <a:rPr lang="en-US" dirty="0" smtClean="0"/>
              <a:t>recommendation (15+) </a:t>
            </a:r>
            <a:r>
              <a:rPr lang="en-US" dirty="0"/>
              <a:t>than that of the platform or the App Store.</a:t>
            </a:r>
          </a:p>
          <a:p>
            <a:endParaRPr lang="en-GB" dirty="0"/>
          </a:p>
        </p:txBody>
      </p:sp>
      <p:pic>
        <p:nvPicPr>
          <p:cNvPr id="2" name="Picture 1"/>
          <p:cNvPicPr>
            <a:picLocks noChangeAspect="1"/>
          </p:cNvPicPr>
          <p:nvPr/>
        </p:nvPicPr>
        <p:blipFill>
          <a:blip r:embed="rId2"/>
          <a:stretch>
            <a:fillRect/>
          </a:stretch>
        </p:blipFill>
        <p:spPr>
          <a:xfrm>
            <a:off x="401153" y="252712"/>
            <a:ext cx="9811251" cy="2945825"/>
          </a:xfrm>
          <a:prstGeom prst="rect">
            <a:avLst/>
          </a:prstGeom>
        </p:spPr>
      </p:pic>
    </p:spTree>
    <p:extLst>
      <p:ext uri="{BB962C8B-B14F-4D97-AF65-F5344CB8AC3E}">
        <p14:creationId xmlns:p14="http://schemas.microsoft.com/office/powerpoint/2010/main" val="34068276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6"/>
                </a:solidFill>
              </a:rPr>
              <a:t>In the digital world, finding the right screen time is a major concern for most parents and carers. Here is what to consider… </a:t>
            </a:r>
            <a:endParaRPr lang="en-GB" dirty="0">
              <a:solidFill>
                <a:schemeClr val="accent6"/>
              </a:solidFill>
            </a:endParaRPr>
          </a:p>
        </p:txBody>
      </p:sp>
      <p:sp>
        <p:nvSpPr>
          <p:cNvPr id="3" name="Text Placeholder 2"/>
          <p:cNvSpPr>
            <a:spLocks noGrp="1"/>
          </p:cNvSpPr>
          <p:nvPr>
            <p:ph type="body" sz="half" idx="2"/>
          </p:nvPr>
        </p:nvSpPr>
        <p:spPr/>
        <p:txBody>
          <a:bodyPr>
            <a:normAutofit/>
          </a:bodyPr>
          <a:lstStyle/>
          <a:p>
            <a:r>
              <a:rPr lang="en-GB" sz="2800" dirty="0" smtClean="0">
                <a:solidFill>
                  <a:srgbClr val="7030A0"/>
                </a:solidFill>
              </a:rPr>
              <a:t>In a recent report 66% of parents believe parenting is more difficult than 20 years ago with most suggesting technology as the reason.</a:t>
            </a:r>
            <a:endParaRPr lang="en-GB" sz="2800" dirty="0">
              <a:solidFill>
                <a:srgbClr val="7030A0"/>
              </a:solidFill>
            </a:endParaRPr>
          </a:p>
        </p:txBody>
      </p:sp>
    </p:spTree>
    <p:extLst>
      <p:ext uri="{BB962C8B-B14F-4D97-AF65-F5344CB8AC3E}">
        <p14:creationId xmlns:p14="http://schemas.microsoft.com/office/powerpoint/2010/main" val="29331598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049312"/>
            <a:ext cx="8825658" cy="2668250"/>
          </a:xfrm>
        </p:spPr>
        <p:txBody>
          <a:bodyPr/>
          <a:lstStyle/>
          <a:p>
            <a:r>
              <a:rPr lang="en-GB" dirty="0" smtClean="0">
                <a:solidFill>
                  <a:srgbClr val="92D050"/>
                </a:solidFill>
              </a:rPr>
              <a:t>How much suggested screen time for each age range?  </a:t>
            </a:r>
            <a:r>
              <a:rPr lang="en-GB" sz="2800" dirty="0" smtClean="0">
                <a:solidFill>
                  <a:schemeClr val="accent1">
                    <a:lumMod val="60000"/>
                    <a:lumOff val="40000"/>
                  </a:schemeClr>
                </a:solidFill>
              </a:rPr>
              <a:t>(World Health Organisation)</a:t>
            </a:r>
            <a:endParaRPr lang="en-GB" sz="2800" dirty="0">
              <a:solidFill>
                <a:schemeClr val="accent1">
                  <a:lumMod val="60000"/>
                  <a:lumOff val="40000"/>
                </a:schemeClr>
              </a:solidFill>
            </a:endParaRPr>
          </a:p>
        </p:txBody>
      </p:sp>
      <p:sp>
        <p:nvSpPr>
          <p:cNvPr id="3" name="Subtitle 2"/>
          <p:cNvSpPr>
            <a:spLocks noGrp="1"/>
          </p:cNvSpPr>
          <p:nvPr>
            <p:ph type="subTitle" idx="1"/>
          </p:nvPr>
        </p:nvSpPr>
        <p:spPr>
          <a:xfrm>
            <a:off x="1154955" y="3717562"/>
            <a:ext cx="8825658" cy="2323473"/>
          </a:xfrm>
        </p:spPr>
        <p:txBody>
          <a:bodyPr/>
          <a:lstStyle/>
          <a:p>
            <a:endParaRPr lang="en-GB" dirty="0" smtClean="0">
              <a:solidFill>
                <a:schemeClr val="accent5"/>
              </a:solidFill>
            </a:endParaRPr>
          </a:p>
          <a:p>
            <a:r>
              <a:rPr lang="en-GB" dirty="0" smtClean="0">
                <a:solidFill>
                  <a:schemeClr val="accent5"/>
                </a:solidFill>
              </a:rPr>
              <a:t>2 years and under     </a:t>
            </a:r>
            <a:r>
              <a:rPr lang="en-GB" dirty="0" smtClean="0">
                <a:solidFill>
                  <a:srgbClr val="92D050"/>
                </a:solidFill>
              </a:rPr>
              <a:t>o hours</a:t>
            </a:r>
          </a:p>
          <a:p>
            <a:r>
              <a:rPr lang="en-GB" dirty="0" smtClean="0">
                <a:solidFill>
                  <a:schemeClr val="accent5"/>
                </a:solidFill>
              </a:rPr>
              <a:t>2-4 years   </a:t>
            </a:r>
            <a:r>
              <a:rPr lang="en-GB" dirty="0" smtClean="0">
                <a:solidFill>
                  <a:srgbClr val="92D050"/>
                </a:solidFill>
              </a:rPr>
              <a:t>less than 1 hour per day</a:t>
            </a:r>
          </a:p>
          <a:p>
            <a:r>
              <a:rPr lang="en-GB" dirty="0" smtClean="0">
                <a:solidFill>
                  <a:schemeClr val="accent5"/>
                </a:solidFill>
              </a:rPr>
              <a:t>5-17years  </a:t>
            </a:r>
            <a:r>
              <a:rPr lang="en-GB" dirty="0" smtClean="0">
                <a:solidFill>
                  <a:srgbClr val="92D050"/>
                </a:solidFill>
              </a:rPr>
              <a:t>A MAXIMUM OF 2 HOURS PER DAY RECREATIONAL SCREEN TIME (INCLUDING MESSAGING, T.V. VIEWING, GAMING)</a:t>
            </a:r>
          </a:p>
          <a:p>
            <a:endParaRPr lang="en-GB" dirty="0">
              <a:solidFill>
                <a:srgbClr val="92D050"/>
              </a:solidFill>
            </a:endParaRPr>
          </a:p>
        </p:txBody>
      </p:sp>
      <p:pic>
        <p:nvPicPr>
          <p:cNvPr id="4" name="Picture 3"/>
          <p:cNvPicPr>
            <a:picLocks noChangeAspect="1"/>
          </p:cNvPicPr>
          <p:nvPr/>
        </p:nvPicPr>
        <p:blipFill>
          <a:blip r:embed="rId2"/>
          <a:stretch>
            <a:fillRect/>
          </a:stretch>
        </p:blipFill>
        <p:spPr>
          <a:xfrm>
            <a:off x="9850560" y="2595419"/>
            <a:ext cx="1550630" cy="2943325"/>
          </a:xfrm>
          <a:prstGeom prst="rect">
            <a:avLst/>
          </a:prstGeom>
        </p:spPr>
      </p:pic>
    </p:spTree>
    <p:extLst>
      <p:ext uri="{BB962C8B-B14F-4D97-AF65-F5344CB8AC3E}">
        <p14:creationId xmlns:p14="http://schemas.microsoft.com/office/powerpoint/2010/main" val="16577549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Screen Time at Cherry Hinton</a:t>
            </a:r>
            <a:endParaRPr lang="en-GB" dirty="0"/>
          </a:p>
        </p:txBody>
      </p:sp>
      <p:pic>
        <p:nvPicPr>
          <p:cNvPr id="4" name="Picture 3"/>
          <p:cNvPicPr>
            <a:picLocks noChangeAspect="1"/>
          </p:cNvPicPr>
          <p:nvPr/>
        </p:nvPicPr>
        <p:blipFill>
          <a:blip r:embed="rId2"/>
          <a:stretch>
            <a:fillRect/>
          </a:stretch>
        </p:blipFill>
        <p:spPr>
          <a:xfrm>
            <a:off x="1059560" y="2960253"/>
            <a:ext cx="10376962" cy="2692401"/>
          </a:xfrm>
          <a:prstGeom prst="rect">
            <a:avLst/>
          </a:prstGeom>
        </p:spPr>
      </p:pic>
    </p:spTree>
    <p:extLst>
      <p:ext uri="{BB962C8B-B14F-4D97-AF65-F5344CB8AC3E}">
        <p14:creationId xmlns:p14="http://schemas.microsoft.com/office/powerpoint/2010/main" val="2452427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Screen Time at Cherry Hinton</a:t>
            </a:r>
            <a:endParaRPr lang="en-GB" dirty="0"/>
          </a:p>
        </p:txBody>
      </p:sp>
      <p:pic>
        <p:nvPicPr>
          <p:cNvPr id="4" name="Picture 3"/>
          <p:cNvPicPr>
            <a:picLocks noChangeAspect="1"/>
          </p:cNvPicPr>
          <p:nvPr/>
        </p:nvPicPr>
        <p:blipFill>
          <a:blip r:embed="rId2"/>
          <a:stretch>
            <a:fillRect/>
          </a:stretch>
        </p:blipFill>
        <p:spPr>
          <a:xfrm>
            <a:off x="868219" y="2619519"/>
            <a:ext cx="10363200" cy="3743325"/>
          </a:xfrm>
          <a:prstGeom prst="rect">
            <a:avLst/>
          </a:prstGeom>
        </p:spPr>
      </p:pic>
    </p:spTree>
    <p:extLst>
      <p:ext uri="{BB962C8B-B14F-4D97-AF65-F5344CB8AC3E}">
        <p14:creationId xmlns:p14="http://schemas.microsoft.com/office/powerpoint/2010/main" val="2476956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1067568"/>
          </a:xfrm>
        </p:spPr>
        <p:txBody>
          <a:bodyPr/>
          <a:lstStyle/>
          <a:p>
            <a:r>
              <a:rPr lang="en-GB" sz="2800" dirty="0" smtClean="0">
                <a:solidFill>
                  <a:srgbClr val="92D050"/>
                </a:solidFill>
              </a:rPr>
              <a:t>At what age are children most vulnerable online?</a:t>
            </a:r>
            <a:endParaRPr lang="en-GB" sz="2800" dirty="0">
              <a:solidFill>
                <a:srgbClr val="92D050"/>
              </a:solidFill>
            </a:endParaRPr>
          </a:p>
        </p:txBody>
      </p:sp>
      <p:sp>
        <p:nvSpPr>
          <p:cNvPr id="3" name="Content Placeholder 2"/>
          <p:cNvSpPr>
            <a:spLocks noGrp="1"/>
          </p:cNvSpPr>
          <p:nvPr>
            <p:ph idx="1"/>
          </p:nvPr>
        </p:nvSpPr>
        <p:spPr>
          <a:xfrm>
            <a:off x="1154954" y="2603499"/>
            <a:ext cx="8825659" cy="3714173"/>
          </a:xfrm>
        </p:spPr>
        <p:txBody>
          <a:bodyPr>
            <a:normAutofit fontScale="92500"/>
          </a:bodyPr>
          <a:lstStyle/>
          <a:p>
            <a:r>
              <a:rPr lang="en-GB" dirty="0" smtClean="0">
                <a:solidFill>
                  <a:srgbClr val="7030A0"/>
                </a:solidFill>
              </a:rPr>
              <a:t>Several groups are vulnerable to device use. Research has shown that:</a:t>
            </a:r>
          </a:p>
          <a:p>
            <a:r>
              <a:rPr lang="en-GB" dirty="0" smtClean="0">
                <a:solidFill>
                  <a:srgbClr val="7030A0"/>
                </a:solidFill>
              </a:rPr>
              <a:t>Parents and carers of toddlers and pre-schoolers provide unsupervised access to </a:t>
            </a:r>
            <a:r>
              <a:rPr lang="en-GB" dirty="0" err="1" smtClean="0">
                <a:solidFill>
                  <a:srgbClr val="7030A0"/>
                </a:solidFill>
              </a:rPr>
              <a:t>screentime</a:t>
            </a:r>
            <a:r>
              <a:rPr lang="en-GB" dirty="0" smtClean="0">
                <a:solidFill>
                  <a:srgbClr val="7030A0"/>
                </a:solidFill>
              </a:rPr>
              <a:t>.</a:t>
            </a:r>
          </a:p>
          <a:p>
            <a:r>
              <a:rPr lang="en-GB" dirty="0" smtClean="0">
                <a:solidFill>
                  <a:srgbClr val="7030A0"/>
                </a:solidFill>
              </a:rPr>
              <a:t>Children are commonly given their first personal device before they enter secondary school. The difficulty in managing screen time without parental supervision therefore increases.</a:t>
            </a:r>
          </a:p>
          <a:p>
            <a:r>
              <a:rPr lang="en-GB" dirty="0" smtClean="0">
                <a:solidFill>
                  <a:srgbClr val="7030A0"/>
                </a:solidFill>
              </a:rPr>
              <a:t>Teenagers display the highest level of screen use. One of the greatest concerns with this age bracket is the impact of late night device use on sleep quality. </a:t>
            </a:r>
          </a:p>
          <a:p>
            <a:r>
              <a:rPr lang="en-GB" sz="1600" dirty="0" smtClean="0">
                <a:solidFill>
                  <a:schemeClr val="accent2">
                    <a:lumMod val="75000"/>
                  </a:schemeClr>
                </a:solidFill>
              </a:rPr>
              <a:t>A lack of screen time limits and healthy boundaries around where and for how long screen time is happening can lead to excessive screen use by children and teenagers.</a:t>
            </a:r>
          </a:p>
          <a:p>
            <a:r>
              <a:rPr lang="en-GB" sz="1600" dirty="0" smtClean="0">
                <a:solidFill>
                  <a:schemeClr val="accent2">
                    <a:lumMod val="75000"/>
                  </a:schemeClr>
                </a:solidFill>
              </a:rPr>
              <a:t>Unsupervised access to devices increases the likelihood of screen time issues and exposure to inappropriate online content. </a:t>
            </a:r>
          </a:p>
        </p:txBody>
      </p:sp>
    </p:spTree>
    <p:extLst>
      <p:ext uri="{BB962C8B-B14F-4D97-AF65-F5344CB8AC3E}">
        <p14:creationId xmlns:p14="http://schemas.microsoft.com/office/powerpoint/2010/main" val="8157761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Device Supervision</a:t>
            </a:r>
            <a:endParaRPr lang="en-GB" dirty="0"/>
          </a:p>
        </p:txBody>
      </p:sp>
      <p:sp>
        <p:nvSpPr>
          <p:cNvPr id="3" name="Content Placeholder 2"/>
          <p:cNvSpPr>
            <a:spLocks noGrp="1"/>
          </p:cNvSpPr>
          <p:nvPr>
            <p:ph idx="1"/>
          </p:nvPr>
        </p:nvSpPr>
        <p:spPr>
          <a:xfrm>
            <a:off x="1154955" y="2385868"/>
            <a:ext cx="8543228" cy="3026641"/>
          </a:xfrm>
        </p:spPr>
        <p:txBody>
          <a:bodyPr/>
          <a:lstStyle/>
          <a:p>
            <a:pPr marL="0" indent="0">
              <a:buNone/>
            </a:pPr>
            <a:r>
              <a:rPr lang="en-GB" dirty="0" smtClean="0"/>
              <a:t>Do you use devices without an adult around?</a:t>
            </a:r>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Do your parents/carers know everything you use devices for?</a:t>
            </a:r>
            <a:endParaRPr lang="en-GB" dirty="0"/>
          </a:p>
        </p:txBody>
      </p:sp>
      <p:pic>
        <p:nvPicPr>
          <p:cNvPr id="4" name="Picture 3"/>
          <p:cNvPicPr>
            <a:picLocks noChangeAspect="1"/>
          </p:cNvPicPr>
          <p:nvPr/>
        </p:nvPicPr>
        <p:blipFill>
          <a:blip r:embed="rId2">
            <a:clrChange>
              <a:clrFrom>
                <a:srgbClr val="FFFFFF"/>
              </a:clrFrom>
              <a:clrTo>
                <a:srgbClr val="FFFFFF">
                  <a:alpha val="0"/>
                </a:srgbClr>
              </a:clrTo>
            </a:clrChange>
          </a:blip>
          <a:stretch>
            <a:fillRect/>
          </a:stretch>
        </p:blipFill>
        <p:spPr>
          <a:xfrm>
            <a:off x="1249699" y="2385869"/>
            <a:ext cx="7617210" cy="2086674"/>
          </a:xfrm>
          <a:prstGeom prst="rect">
            <a:avLst/>
          </a:prstGeom>
        </p:spPr>
      </p:pic>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1154954" y="4762228"/>
            <a:ext cx="7711955" cy="2041149"/>
          </a:xfrm>
          <a:prstGeom prst="rect">
            <a:avLst/>
          </a:prstGeom>
        </p:spPr>
      </p:pic>
    </p:spTree>
    <p:extLst>
      <p:ext uri="{BB962C8B-B14F-4D97-AF65-F5344CB8AC3E}">
        <p14:creationId xmlns:p14="http://schemas.microsoft.com/office/powerpoint/2010/main" val="26569448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2D050"/>
                </a:solidFill>
              </a:rPr>
              <a:t>What can you do? Advice from an expert…</a:t>
            </a:r>
            <a:endParaRPr lang="en-GB" dirty="0">
              <a:solidFill>
                <a:srgbClr val="92D050"/>
              </a:solidFill>
            </a:endParaRPr>
          </a:p>
        </p:txBody>
      </p:sp>
      <p:sp>
        <p:nvSpPr>
          <p:cNvPr id="3" name="Text Placeholder 2"/>
          <p:cNvSpPr>
            <a:spLocks noGrp="1"/>
          </p:cNvSpPr>
          <p:nvPr>
            <p:ph type="body" idx="1"/>
          </p:nvPr>
        </p:nvSpPr>
        <p:spPr>
          <a:xfrm>
            <a:off x="1154954" y="2382982"/>
            <a:ext cx="3141878" cy="796782"/>
          </a:xfrm>
        </p:spPr>
        <p:txBody>
          <a:bodyPr/>
          <a:lstStyle/>
          <a:p>
            <a:r>
              <a:rPr lang="en-GB" b="1" dirty="0" smtClean="0">
                <a:solidFill>
                  <a:schemeClr val="tx1"/>
                </a:solidFill>
              </a:rPr>
              <a:t>Quality over quantity.</a:t>
            </a:r>
            <a:endParaRPr lang="en-GB" b="1" dirty="0">
              <a:solidFill>
                <a:schemeClr val="tx1"/>
              </a:solidFill>
            </a:endParaRPr>
          </a:p>
        </p:txBody>
      </p:sp>
      <p:sp>
        <p:nvSpPr>
          <p:cNvPr id="4" name="Text Placeholder 3"/>
          <p:cNvSpPr>
            <a:spLocks noGrp="1"/>
          </p:cNvSpPr>
          <p:nvPr>
            <p:ph type="body" sz="half" idx="15"/>
          </p:nvPr>
        </p:nvSpPr>
        <p:spPr>
          <a:xfrm>
            <a:off x="1154954" y="3179764"/>
            <a:ext cx="2382574" cy="3424236"/>
          </a:xfrm>
        </p:spPr>
        <p:txBody>
          <a:bodyPr>
            <a:normAutofit fontScale="92500" lnSpcReduction="10000"/>
          </a:bodyPr>
          <a:lstStyle/>
          <a:p>
            <a:r>
              <a:rPr lang="en-GB" dirty="0" smtClean="0">
                <a:solidFill>
                  <a:srgbClr val="00B050"/>
                </a:solidFill>
              </a:rPr>
              <a:t>Stay aware of the type of activities your child is participating in so you can make informed choices about screen time limits.</a:t>
            </a:r>
          </a:p>
          <a:p>
            <a:r>
              <a:rPr lang="en-GB" dirty="0" smtClean="0">
                <a:solidFill>
                  <a:srgbClr val="00B050"/>
                </a:solidFill>
              </a:rPr>
              <a:t>Anything that has more quality e.g. educational video or watching a family movie can render more quality or time.</a:t>
            </a:r>
          </a:p>
          <a:p>
            <a:r>
              <a:rPr lang="en-GB" dirty="0" smtClean="0">
                <a:solidFill>
                  <a:srgbClr val="00B050"/>
                </a:solidFill>
              </a:rPr>
              <a:t>Cartoons may be fun but don’t provide much in the way of educational value. Watching a small amount doesn’t do any harm but won’t do their brain any favours!</a:t>
            </a:r>
            <a:endParaRPr lang="en-GB" dirty="0">
              <a:solidFill>
                <a:srgbClr val="00B050"/>
              </a:solidFill>
            </a:endParaRPr>
          </a:p>
        </p:txBody>
      </p:sp>
      <p:sp>
        <p:nvSpPr>
          <p:cNvPr id="5" name="Text Placeholder 4"/>
          <p:cNvSpPr>
            <a:spLocks noGrp="1"/>
          </p:cNvSpPr>
          <p:nvPr>
            <p:ph type="body" sz="quarter" idx="3"/>
          </p:nvPr>
        </p:nvSpPr>
        <p:spPr>
          <a:xfrm>
            <a:off x="4512721" y="2041235"/>
            <a:ext cx="3147009" cy="1431637"/>
          </a:xfrm>
        </p:spPr>
        <p:txBody>
          <a:bodyPr/>
          <a:lstStyle/>
          <a:p>
            <a:endParaRPr lang="en-GB" dirty="0" smtClean="0"/>
          </a:p>
          <a:p>
            <a:endParaRPr lang="en-GB" dirty="0"/>
          </a:p>
          <a:p>
            <a:r>
              <a:rPr lang="en-GB" b="1" dirty="0" smtClean="0">
                <a:solidFill>
                  <a:schemeClr val="tx1"/>
                </a:solidFill>
              </a:rPr>
              <a:t>Get involved in screen time activities.</a:t>
            </a:r>
            <a:endParaRPr lang="en-GB" b="1" dirty="0">
              <a:solidFill>
                <a:schemeClr val="tx1"/>
              </a:solidFill>
            </a:endParaRPr>
          </a:p>
        </p:txBody>
      </p:sp>
      <p:sp>
        <p:nvSpPr>
          <p:cNvPr id="6" name="Text Placeholder 5"/>
          <p:cNvSpPr>
            <a:spLocks noGrp="1"/>
          </p:cNvSpPr>
          <p:nvPr>
            <p:ph type="body" sz="half" idx="16"/>
          </p:nvPr>
        </p:nvSpPr>
        <p:spPr>
          <a:xfrm>
            <a:off x="4512722" y="3472871"/>
            <a:ext cx="2728588" cy="3269673"/>
          </a:xfrm>
        </p:spPr>
        <p:txBody>
          <a:bodyPr/>
          <a:lstStyle/>
          <a:p>
            <a:r>
              <a:rPr lang="en-GB" dirty="0" smtClean="0">
                <a:solidFill>
                  <a:schemeClr val="accent4"/>
                </a:solidFill>
              </a:rPr>
              <a:t>Using technology with your children is a great way to understand what they are doing.</a:t>
            </a:r>
          </a:p>
          <a:p>
            <a:r>
              <a:rPr lang="en-GB" dirty="0" smtClean="0">
                <a:solidFill>
                  <a:schemeClr val="accent4"/>
                </a:solidFill>
              </a:rPr>
              <a:t>Co-viewing has many benefits by reducing the negative effects of screen time.</a:t>
            </a:r>
            <a:endParaRPr lang="en-GB" dirty="0">
              <a:solidFill>
                <a:schemeClr val="accent4"/>
              </a:solidFill>
            </a:endParaRPr>
          </a:p>
        </p:txBody>
      </p:sp>
      <p:sp>
        <p:nvSpPr>
          <p:cNvPr id="7" name="Text Placeholder 6"/>
          <p:cNvSpPr>
            <a:spLocks noGrp="1"/>
          </p:cNvSpPr>
          <p:nvPr>
            <p:ph type="body" sz="quarter" idx="13"/>
          </p:nvPr>
        </p:nvSpPr>
        <p:spPr/>
        <p:txBody>
          <a:bodyPr/>
          <a:lstStyle/>
          <a:p>
            <a:r>
              <a:rPr lang="en-GB" b="1" dirty="0" smtClean="0">
                <a:solidFill>
                  <a:schemeClr val="tx1"/>
                </a:solidFill>
              </a:rPr>
              <a:t>Find a balance</a:t>
            </a:r>
            <a:endParaRPr lang="en-GB" b="1" dirty="0">
              <a:solidFill>
                <a:schemeClr val="tx1"/>
              </a:solidFill>
            </a:endParaRPr>
          </a:p>
        </p:txBody>
      </p:sp>
      <p:sp>
        <p:nvSpPr>
          <p:cNvPr id="8" name="Text Placeholder 7"/>
          <p:cNvSpPr>
            <a:spLocks noGrp="1"/>
          </p:cNvSpPr>
          <p:nvPr>
            <p:ph type="body" sz="half" idx="17"/>
          </p:nvPr>
        </p:nvSpPr>
        <p:spPr/>
        <p:txBody>
          <a:bodyPr/>
          <a:lstStyle/>
          <a:p>
            <a:r>
              <a:rPr lang="en-GB" dirty="0" smtClean="0">
                <a:solidFill>
                  <a:schemeClr val="accent6">
                    <a:lumMod val="75000"/>
                  </a:schemeClr>
                </a:solidFill>
              </a:rPr>
              <a:t>Physical activity</a:t>
            </a:r>
          </a:p>
          <a:p>
            <a:r>
              <a:rPr lang="en-GB" dirty="0" smtClean="0">
                <a:solidFill>
                  <a:schemeClr val="accent6">
                    <a:lumMod val="75000"/>
                  </a:schemeClr>
                </a:solidFill>
              </a:rPr>
              <a:t>Adequate sleep</a:t>
            </a:r>
          </a:p>
          <a:p>
            <a:r>
              <a:rPr lang="en-GB" dirty="0" smtClean="0">
                <a:solidFill>
                  <a:schemeClr val="accent6">
                    <a:lumMod val="75000"/>
                  </a:schemeClr>
                </a:solidFill>
              </a:rPr>
              <a:t>Social interaction</a:t>
            </a:r>
          </a:p>
          <a:p>
            <a:r>
              <a:rPr lang="en-GB" dirty="0" smtClean="0">
                <a:solidFill>
                  <a:schemeClr val="accent6">
                    <a:lumMod val="75000"/>
                  </a:schemeClr>
                </a:solidFill>
              </a:rPr>
              <a:t>Hands- on outdoor activities</a:t>
            </a:r>
          </a:p>
          <a:p>
            <a:r>
              <a:rPr lang="en-GB" dirty="0" smtClean="0">
                <a:solidFill>
                  <a:schemeClr val="accent6">
                    <a:lumMod val="75000"/>
                  </a:schemeClr>
                </a:solidFill>
              </a:rPr>
              <a:t>Face to face interaction</a:t>
            </a:r>
          </a:p>
          <a:p>
            <a:r>
              <a:rPr lang="en-GB" b="1" dirty="0" smtClean="0">
                <a:solidFill>
                  <a:schemeClr val="tx1"/>
                </a:solidFill>
              </a:rPr>
              <a:t>Balance with </a:t>
            </a:r>
          </a:p>
          <a:p>
            <a:r>
              <a:rPr lang="en-GB" dirty="0" smtClean="0">
                <a:solidFill>
                  <a:srgbClr val="7030A0"/>
                </a:solidFill>
              </a:rPr>
              <a:t>Moderate screen time</a:t>
            </a:r>
            <a:endParaRPr lang="en-GB" dirty="0">
              <a:solidFill>
                <a:srgbClr val="7030A0"/>
              </a:solidFill>
            </a:endParaRPr>
          </a:p>
        </p:txBody>
      </p:sp>
    </p:spTree>
    <p:extLst>
      <p:ext uri="{BB962C8B-B14F-4D97-AF65-F5344CB8AC3E}">
        <p14:creationId xmlns:p14="http://schemas.microsoft.com/office/powerpoint/2010/main" val="39392107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299</TotalTime>
  <Words>1270</Words>
  <Application>Microsoft Office PowerPoint</Application>
  <PresentationFormat>Widescreen</PresentationFormat>
  <Paragraphs>79</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Century Gothic</vt:lpstr>
      <vt:lpstr>Wingdings 3</vt:lpstr>
      <vt:lpstr>Ion Boardroom</vt:lpstr>
      <vt:lpstr>Keeping Children Safe  in a Technological  World.  </vt:lpstr>
      <vt:lpstr>PowerPoint Presentation</vt:lpstr>
      <vt:lpstr>2023 Y4-6 Internet and Social Media Survey</vt:lpstr>
      <vt:lpstr>How confident are children about keeping safe online?</vt:lpstr>
      <vt:lpstr>What do Cherry Hinton children like about the internet?</vt:lpstr>
      <vt:lpstr>What do Cherry Hinton children dislike about the internet?</vt:lpstr>
      <vt:lpstr>Have you ever been bullied online?</vt:lpstr>
      <vt:lpstr>Have you ever witnessed bullying online?</vt:lpstr>
      <vt:lpstr>Have you ever been unkind online?</vt:lpstr>
      <vt:lpstr>Have you ever seen something that made you uncomfortable?</vt:lpstr>
      <vt:lpstr>What do Cherry Hinton children use the internet for?</vt:lpstr>
      <vt:lpstr>PowerPoint Presentation</vt:lpstr>
      <vt:lpstr>PowerPoint Presentation</vt:lpstr>
      <vt:lpstr>PowerPoint Presentation</vt:lpstr>
      <vt:lpstr>PowerPoint Presentation</vt:lpstr>
      <vt:lpstr>In the digital world, finding the right screen time is a major concern for most parents and carers. Here is what to consider… </vt:lpstr>
      <vt:lpstr>How much suggested screen time for each age range?  (World Health Organisation)</vt:lpstr>
      <vt:lpstr>Screen Time at Cherry Hinton</vt:lpstr>
      <vt:lpstr>Screen Time at Cherry Hinton</vt:lpstr>
      <vt:lpstr>At what age are children most vulnerable online?</vt:lpstr>
      <vt:lpstr>Device Supervision</vt:lpstr>
      <vt:lpstr>What can you do? Advice from an expert…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Keeping Children Safe Online in the Modern World.</dc:title>
  <dc:creator>Rebecca Dawkins</dc:creator>
  <cp:lastModifiedBy>Sally Haiselden</cp:lastModifiedBy>
  <cp:revision>25</cp:revision>
  <dcterms:created xsi:type="dcterms:W3CDTF">2023-10-22T16:23:08Z</dcterms:created>
  <dcterms:modified xsi:type="dcterms:W3CDTF">2023-11-03T13:43:22Z</dcterms:modified>
</cp:coreProperties>
</file>