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256" r:id="rId2"/>
    <p:sldId id="273" r:id="rId3"/>
    <p:sldId id="260" r:id="rId4"/>
    <p:sldId id="276" r:id="rId5"/>
    <p:sldId id="278" r:id="rId6"/>
    <p:sldId id="274" r:id="rId7"/>
    <p:sldId id="286" r:id="rId8"/>
    <p:sldId id="279" r:id="rId9"/>
    <p:sldId id="272" r:id="rId10"/>
    <p:sldId id="280" r:id="rId11"/>
    <p:sldId id="282" r:id="rId12"/>
    <p:sldId id="284" r:id="rId13"/>
    <p:sldId id="281" r:id="rId14"/>
    <p:sldId id="265" r:id="rId15"/>
    <p:sldId id="271" r:id="rId16"/>
    <p:sldId id="275" r:id="rId17"/>
    <p:sldId id="268" r:id="rId18"/>
    <p:sldId id="28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9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21" autoAdjust="0"/>
    <p:restoredTop sz="94660"/>
  </p:normalViewPr>
  <p:slideViewPr>
    <p:cSldViewPr>
      <p:cViewPr varScale="1">
        <p:scale>
          <a:sx n="65" d="100"/>
          <a:sy n="65" d="100"/>
        </p:scale>
        <p:origin x="1240" y="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56CC68D-6FF5-4AA2-BD94-CEF5C3F08078}" type="datetimeFigureOut">
              <a:rPr lang="en-US" smtClean="0"/>
              <a:pPr/>
              <a:t>9/6/2024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7FB777A-04FB-46AF-BE51-49F8CAB07FD2}" type="slidenum">
              <a:rPr lang="en-US" smtClean="0"/>
              <a:pPr/>
              <a:t>‹#›</a:t>
            </a:fld>
            <a:endParaRPr lang="en-US"/>
          </a:p>
        </p:txBody>
      </p:sp>
    </p:spTree>
    <p:extLst>
      <p:ext uri="{BB962C8B-B14F-4D97-AF65-F5344CB8AC3E}">
        <p14:creationId xmlns:p14="http://schemas.microsoft.com/office/powerpoint/2010/main" val="35369792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2EA486-4FBE-4DD0-94DF-7F132E15261F}" type="datetimeFigureOut">
              <a:rPr lang="en-GB" smtClean="0"/>
              <a:pPr/>
              <a:t>06/09/2024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CB9AAF-EAAA-403B-BFFC-4D7C8E8376CE}" type="slidenum">
              <a:rPr lang="en-GB" smtClean="0"/>
              <a:pPr/>
              <a:t>‹#›</a:t>
            </a:fld>
            <a:endParaRPr lang="en-GB"/>
          </a:p>
        </p:txBody>
      </p:sp>
    </p:spTree>
    <p:extLst>
      <p:ext uri="{BB962C8B-B14F-4D97-AF65-F5344CB8AC3E}">
        <p14:creationId xmlns:p14="http://schemas.microsoft.com/office/powerpoint/2010/main" val="1417730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i="1" dirty="0"/>
              <a:t>It is really important that you pronounce the sounds correctly at home if you are supporting your child. These videos are on the website for you to refer to and if you are unsure, please ask your child’s teacher.</a:t>
            </a:r>
          </a:p>
          <a:p>
            <a:endParaRPr lang="en-US" dirty="0"/>
          </a:p>
          <a:p>
            <a:r>
              <a:rPr lang="en-US" dirty="0"/>
              <a:t>Show the parents where to access the videos on the website and play them! </a:t>
            </a:r>
            <a:br>
              <a:rPr lang="en-US" dirty="0"/>
            </a:br>
            <a:r>
              <a:rPr lang="en-US" dirty="0"/>
              <a:t/>
            </a:r>
            <a:br>
              <a:rPr lang="en-US" dirty="0"/>
            </a:br>
            <a:r>
              <a:rPr lang="en-US" dirty="0"/>
              <a:t>https://</a:t>
            </a:r>
            <a:r>
              <a:rPr lang="en-US" dirty="0" err="1"/>
              <a:t>www.littlewandlelettersandsounds.org.uk</a:t>
            </a:r>
            <a:r>
              <a:rPr lang="en-US" dirty="0"/>
              <a:t>/resources/for-parents/</a:t>
            </a:r>
          </a:p>
          <a:p>
            <a:endParaRPr lang="en-US" dirty="0"/>
          </a:p>
        </p:txBody>
      </p:sp>
    </p:spTree>
    <p:extLst>
      <p:ext uri="{BB962C8B-B14F-4D97-AF65-F5344CB8AC3E}">
        <p14:creationId xmlns:p14="http://schemas.microsoft.com/office/powerpoint/2010/main" val="263852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1"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rPr>
              <a:t>There are specific resources for the Little </a:t>
            </a:r>
            <a:r>
              <a:rPr kumimoji="0" lang="en-US" sz="1200" b="0" i="1" u="none" strike="noStrike" kern="1200" cap="none" spc="0" normalizeH="0" baseline="0" noProof="0" dirty="0" err="1" smtClean="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rPr>
              <a:t>Wandle</a:t>
            </a:r>
            <a:r>
              <a:rPr kumimoji="0" lang="en-US" sz="1200" b="0" i="1"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rPr>
              <a:t> </a:t>
            </a:r>
            <a:r>
              <a:rPr kumimoji="0" lang="en-US" sz="1200" b="0" i="1" u="none" strike="noStrike" kern="1200" cap="none" spc="0" normalizeH="0" baseline="0" noProof="0" dirty="0" err="1" smtClean="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rPr>
              <a:t>Programme</a:t>
            </a:r>
            <a:r>
              <a:rPr kumimoji="0" lang="en-US" sz="1200" b="0" i="1"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rPr>
              <a:t> which the children will be very familiar with. Each sound that we teach to begin with has either a mnemonic (like the astronaut that you can see here) or a phrase like boing-boing for ‘oi’. This helps the children </a:t>
            </a:r>
            <a:r>
              <a:rPr kumimoji="0" lang="en-US" sz="1200" b="0" i="1" u="none" strike="noStrike" kern="1200" cap="none" spc="0" normalizeH="0" baseline="0" noProof="0" dirty="0" err="1" smtClean="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rPr>
              <a:t>recognise</a:t>
            </a:r>
            <a:r>
              <a:rPr kumimoji="0" lang="en-US" sz="1200" b="0" i="1"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rPr>
              <a:t> and remember the graphemes. Every time we teach a new sound, we also read words during the phonics lesson that contain that new sound so that the children </a:t>
            </a:r>
            <a:r>
              <a:rPr kumimoji="0" lang="en-US" sz="1200" b="0" i="1" u="none" strike="noStrike" kern="1200" cap="none" spc="0" normalizeH="0" baseline="0" noProof="0" dirty="0" err="1" smtClean="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rPr>
              <a:t>practise</a:t>
            </a:r>
            <a:r>
              <a:rPr kumimoji="0" lang="en-US" sz="1200" b="0" i="1" u="none" strike="noStrike" kern="120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rPr>
              <a:t> what they have learned. We then go on to reading a sentence containing some of those words. We have displays in the classroom and on the tables to support the children throughout the day. </a:t>
            </a:r>
          </a:p>
          <a:p>
            <a:endParaRPr lang="en-GB" dirty="0"/>
          </a:p>
        </p:txBody>
      </p:sp>
      <p:sp>
        <p:nvSpPr>
          <p:cNvPr id="4" name="Slide Number Placeholder 3"/>
          <p:cNvSpPr>
            <a:spLocks noGrp="1"/>
          </p:cNvSpPr>
          <p:nvPr>
            <p:ph type="sldNum" sz="quarter" idx="10"/>
          </p:nvPr>
        </p:nvSpPr>
        <p:spPr/>
        <p:txBody>
          <a:bodyPr/>
          <a:lstStyle/>
          <a:p>
            <a:fld id="{46CB9AAF-EAAA-403B-BFFC-4D7C8E8376CE}" type="slidenum">
              <a:rPr lang="en-GB" smtClean="0"/>
              <a:pPr/>
              <a:t>8</a:t>
            </a:fld>
            <a:endParaRPr lang="en-GB"/>
          </a:p>
        </p:txBody>
      </p:sp>
    </p:spTree>
    <p:extLst>
      <p:ext uri="{BB962C8B-B14F-4D97-AF65-F5344CB8AC3E}">
        <p14:creationId xmlns:p14="http://schemas.microsoft.com/office/powerpoint/2010/main" val="357859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i="1" dirty="0"/>
              <a:t>Celebrate child’s success at school, make time for reading at home!</a:t>
            </a:r>
          </a:p>
        </p:txBody>
      </p:sp>
    </p:spTree>
    <p:extLst>
      <p:ext uri="{BB962C8B-B14F-4D97-AF65-F5344CB8AC3E}">
        <p14:creationId xmlns:p14="http://schemas.microsoft.com/office/powerpoint/2010/main" val="4003729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597A03F-ABE0-40CF-932F-C628DDC4C3E6}" type="datetimeFigureOut">
              <a:rPr lang="en-US" smtClean="0"/>
              <a:pPr/>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F01B6-9086-423F-95EE-DD2585ADFA9C}" type="slidenum">
              <a:rPr lang="en-US" smtClean="0"/>
              <a:pPr/>
              <a:t>‹#›</a:t>
            </a:fld>
            <a:endParaRPr lang="en-US"/>
          </a:p>
        </p:txBody>
      </p:sp>
    </p:spTree>
    <p:extLst>
      <p:ext uri="{BB962C8B-B14F-4D97-AF65-F5344CB8AC3E}">
        <p14:creationId xmlns:p14="http://schemas.microsoft.com/office/powerpoint/2010/main" val="320754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597A03F-ABE0-40CF-932F-C628DDC4C3E6}" type="datetimeFigureOut">
              <a:rPr lang="en-US" smtClean="0"/>
              <a:pPr/>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F01B6-9086-423F-95EE-DD2585ADFA9C}" type="slidenum">
              <a:rPr lang="en-US" smtClean="0"/>
              <a:pPr/>
              <a:t>‹#›</a:t>
            </a:fld>
            <a:endParaRPr lang="en-US"/>
          </a:p>
        </p:txBody>
      </p:sp>
    </p:spTree>
    <p:extLst>
      <p:ext uri="{BB962C8B-B14F-4D97-AF65-F5344CB8AC3E}">
        <p14:creationId xmlns:p14="http://schemas.microsoft.com/office/powerpoint/2010/main" val="3661296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597A03F-ABE0-40CF-932F-C628DDC4C3E6}" type="datetimeFigureOut">
              <a:rPr lang="en-US" smtClean="0"/>
              <a:pPr/>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F01B6-9086-423F-95EE-DD2585ADFA9C}" type="slidenum">
              <a:rPr lang="en-US" smtClean="0"/>
              <a:pPr/>
              <a:t>‹#›</a:t>
            </a:fld>
            <a:endParaRPr lang="en-US"/>
          </a:p>
        </p:txBody>
      </p:sp>
    </p:spTree>
    <p:extLst>
      <p:ext uri="{BB962C8B-B14F-4D97-AF65-F5344CB8AC3E}">
        <p14:creationId xmlns:p14="http://schemas.microsoft.com/office/powerpoint/2010/main" val="2390484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FBAEA52-D0D2-B049-80AB-560660D72411}"/>
              </a:ext>
            </a:extLst>
          </p:cNvPr>
          <p:cNvSpPr>
            <a:spLocks noGrp="1"/>
          </p:cNvSpPr>
          <p:nvPr>
            <p:ph type="body" sz="quarter" idx="10"/>
          </p:nvPr>
        </p:nvSpPr>
        <p:spPr>
          <a:xfrm>
            <a:off x="359532" y="1916832"/>
            <a:ext cx="8370930" cy="4392488"/>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sz="1500">
                <a:solidFill>
                  <a:schemeClr val="tx1">
                    <a:lumMod val="65000"/>
                    <a:lumOff val="35000"/>
                  </a:schemeClr>
                </a:solidFill>
              </a:defRPr>
            </a:lvl4pPr>
            <a:lvl5pPr>
              <a:defRPr sz="1500">
                <a:solidFill>
                  <a:schemeClr val="tx1">
                    <a:lumMod val="65000"/>
                    <a:lumOff val="3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7C553B36-7CD1-D746-9E03-7490FF01DAB2}"/>
              </a:ext>
            </a:extLst>
          </p:cNvPr>
          <p:cNvSpPr>
            <a:spLocks noGrp="1"/>
          </p:cNvSpPr>
          <p:nvPr>
            <p:ph type="title"/>
          </p:nvPr>
        </p:nvSpPr>
        <p:spPr>
          <a:xfrm>
            <a:off x="359532" y="332656"/>
            <a:ext cx="7344816" cy="1152128"/>
          </a:xfrm>
          <a:prstGeom prst="rect">
            <a:avLst/>
          </a:prstGeom>
        </p:spPr>
        <p:txBody>
          <a:bodyPr anchor="b" anchorCtr="0"/>
          <a:lstStyle>
            <a:lvl1pPr>
              <a:defRPr sz="300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632124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FBAEA52-D0D2-B049-80AB-560660D72411}"/>
              </a:ext>
            </a:extLst>
          </p:cNvPr>
          <p:cNvSpPr>
            <a:spLocks noGrp="1"/>
          </p:cNvSpPr>
          <p:nvPr>
            <p:ph type="body" sz="quarter" idx="10"/>
          </p:nvPr>
        </p:nvSpPr>
        <p:spPr>
          <a:xfrm>
            <a:off x="359532" y="1916832"/>
            <a:ext cx="8370930" cy="4392488"/>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sz="1500">
                <a:solidFill>
                  <a:schemeClr val="tx1">
                    <a:lumMod val="65000"/>
                    <a:lumOff val="35000"/>
                  </a:schemeClr>
                </a:solidFill>
              </a:defRPr>
            </a:lvl4pPr>
            <a:lvl5pPr>
              <a:defRPr sz="1500">
                <a:solidFill>
                  <a:schemeClr val="tx1">
                    <a:lumMod val="65000"/>
                    <a:lumOff val="3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7C553B36-7CD1-D746-9E03-7490FF01DAB2}"/>
              </a:ext>
            </a:extLst>
          </p:cNvPr>
          <p:cNvSpPr>
            <a:spLocks noGrp="1"/>
          </p:cNvSpPr>
          <p:nvPr>
            <p:ph type="title"/>
          </p:nvPr>
        </p:nvSpPr>
        <p:spPr>
          <a:xfrm>
            <a:off x="359532" y="332656"/>
            <a:ext cx="7344816" cy="1152128"/>
          </a:xfrm>
          <a:prstGeom prst="rect">
            <a:avLst/>
          </a:prstGeom>
        </p:spPr>
        <p:txBody>
          <a:bodyPr anchor="b" anchorCtr="0"/>
          <a:lstStyle>
            <a:lvl1pPr>
              <a:defRPr sz="300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744684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597A03F-ABE0-40CF-932F-C628DDC4C3E6}" type="datetimeFigureOut">
              <a:rPr lang="en-US" smtClean="0"/>
              <a:pPr/>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F01B6-9086-423F-95EE-DD2585ADFA9C}" type="slidenum">
              <a:rPr lang="en-US" smtClean="0"/>
              <a:pPr/>
              <a:t>‹#›</a:t>
            </a:fld>
            <a:endParaRPr lang="en-US"/>
          </a:p>
        </p:txBody>
      </p:sp>
    </p:spTree>
    <p:extLst>
      <p:ext uri="{BB962C8B-B14F-4D97-AF65-F5344CB8AC3E}">
        <p14:creationId xmlns:p14="http://schemas.microsoft.com/office/powerpoint/2010/main" val="3601639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97A03F-ABE0-40CF-932F-C628DDC4C3E6}" type="datetimeFigureOut">
              <a:rPr lang="en-US" smtClean="0"/>
              <a:pPr/>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F01B6-9086-423F-95EE-DD2585ADFA9C}" type="slidenum">
              <a:rPr lang="en-US" smtClean="0"/>
              <a:pPr/>
              <a:t>‹#›</a:t>
            </a:fld>
            <a:endParaRPr lang="en-US"/>
          </a:p>
        </p:txBody>
      </p:sp>
    </p:spTree>
    <p:extLst>
      <p:ext uri="{BB962C8B-B14F-4D97-AF65-F5344CB8AC3E}">
        <p14:creationId xmlns:p14="http://schemas.microsoft.com/office/powerpoint/2010/main" val="1094354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597A03F-ABE0-40CF-932F-C628DDC4C3E6}" type="datetimeFigureOut">
              <a:rPr lang="en-US" smtClean="0"/>
              <a:pPr/>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AF01B6-9086-423F-95EE-DD2585ADFA9C}" type="slidenum">
              <a:rPr lang="en-US" smtClean="0"/>
              <a:pPr/>
              <a:t>‹#›</a:t>
            </a:fld>
            <a:endParaRPr lang="en-US"/>
          </a:p>
        </p:txBody>
      </p:sp>
    </p:spTree>
    <p:extLst>
      <p:ext uri="{BB962C8B-B14F-4D97-AF65-F5344CB8AC3E}">
        <p14:creationId xmlns:p14="http://schemas.microsoft.com/office/powerpoint/2010/main" val="3877603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597A03F-ABE0-40CF-932F-C628DDC4C3E6}" type="datetimeFigureOut">
              <a:rPr lang="en-US" smtClean="0"/>
              <a:pPr/>
              <a:t>9/6/2024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AF01B6-9086-423F-95EE-DD2585ADFA9C}" type="slidenum">
              <a:rPr lang="en-US" smtClean="0"/>
              <a:pPr/>
              <a:t>‹#›</a:t>
            </a:fld>
            <a:endParaRPr lang="en-US"/>
          </a:p>
        </p:txBody>
      </p:sp>
    </p:spTree>
    <p:extLst>
      <p:ext uri="{BB962C8B-B14F-4D97-AF65-F5344CB8AC3E}">
        <p14:creationId xmlns:p14="http://schemas.microsoft.com/office/powerpoint/2010/main" val="1325359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597A03F-ABE0-40CF-932F-C628DDC4C3E6}" type="datetimeFigureOut">
              <a:rPr lang="en-US" smtClean="0"/>
              <a:pPr/>
              <a:t>9/6/2024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AF01B6-9086-423F-95EE-DD2585ADFA9C}" type="slidenum">
              <a:rPr lang="en-US" smtClean="0"/>
              <a:pPr/>
              <a:t>‹#›</a:t>
            </a:fld>
            <a:endParaRPr lang="en-US"/>
          </a:p>
        </p:txBody>
      </p:sp>
    </p:spTree>
    <p:extLst>
      <p:ext uri="{BB962C8B-B14F-4D97-AF65-F5344CB8AC3E}">
        <p14:creationId xmlns:p14="http://schemas.microsoft.com/office/powerpoint/2010/main" val="2633892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97A03F-ABE0-40CF-932F-C628DDC4C3E6}" type="datetimeFigureOut">
              <a:rPr lang="en-US" smtClean="0"/>
              <a:pPr/>
              <a:t>9/6/2024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AF01B6-9086-423F-95EE-DD2585ADFA9C}" type="slidenum">
              <a:rPr lang="en-US" smtClean="0"/>
              <a:pPr/>
              <a:t>‹#›</a:t>
            </a:fld>
            <a:endParaRPr lang="en-US"/>
          </a:p>
        </p:txBody>
      </p:sp>
    </p:spTree>
    <p:extLst>
      <p:ext uri="{BB962C8B-B14F-4D97-AF65-F5344CB8AC3E}">
        <p14:creationId xmlns:p14="http://schemas.microsoft.com/office/powerpoint/2010/main" val="1347888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97A03F-ABE0-40CF-932F-C628DDC4C3E6}" type="datetimeFigureOut">
              <a:rPr lang="en-US" smtClean="0"/>
              <a:pPr/>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AF01B6-9086-423F-95EE-DD2585ADFA9C}" type="slidenum">
              <a:rPr lang="en-US" smtClean="0"/>
              <a:pPr/>
              <a:t>‹#›</a:t>
            </a:fld>
            <a:endParaRPr lang="en-US"/>
          </a:p>
        </p:txBody>
      </p:sp>
    </p:spTree>
    <p:extLst>
      <p:ext uri="{BB962C8B-B14F-4D97-AF65-F5344CB8AC3E}">
        <p14:creationId xmlns:p14="http://schemas.microsoft.com/office/powerpoint/2010/main" val="973617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97A03F-ABE0-40CF-932F-C628DDC4C3E6}" type="datetimeFigureOut">
              <a:rPr lang="en-US" smtClean="0"/>
              <a:pPr/>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AF01B6-9086-423F-95EE-DD2585ADFA9C}" type="slidenum">
              <a:rPr lang="en-US" smtClean="0"/>
              <a:pPr/>
              <a:t>‹#›</a:t>
            </a:fld>
            <a:endParaRPr lang="en-US"/>
          </a:p>
        </p:txBody>
      </p:sp>
    </p:spTree>
    <p:extLst>
      <p:ext uri="{BB962C8B-B14F-4D97-AF65-F5344CB8AC3E}">
        <p14:creationId xmlns:p14="http://schemas.microsoft.com/office/powerpoint/2010/main" val="894412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97A03F-ABE0-40CF-932F-C628DDC4C3E6}" type="datetimeFigureOut">
              <a:rPr lang="en-US" smtClean="0"/>
              <a:pPr/>
              <a:t>9/6/2024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AF01B6-9086-423F-95EE-DD2585ADFA9C}" type="slidenum">
              <a:rPr lang="en-US" smtClean="0"/>
              <a:pPr/>
              <a:t>‹#›</a:t>
            </a:fld>
            <a:endParaRPr lang="en-US"/>
          </a:p>
        </p:txBody>
      </p:sp>
    </p:spTree>
    <p:extLst>
      <p:ext uri="{BB962C8B-B14F-4D97-AF65-F5344CB8AC3E}">
        <p14:creationId xmlns:p14="http://schemas.microsoft.com/office/powerpoint/2010/main" val="41667034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rimaryteacher.collinshub.co.uk/educator.html?s=qh2ZmR2XwgTM2QzXzFGcvlWd5RncldXc#course_library&amp;service=FederatedRhapsode&amp;service_name=Collins%20Big%20Cat&amp;content_type=package&amp;content_id=16504&amp;simulate_module=true" TargetMode="Externa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ZtjFIvA_fs"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hyperlink" Target="https://youtu.be/DvOuc7cWXxc" TargetMode="External"/><Relationship Id="rId5" Type="http://schemas.openxmlformats.org/officeDocument/2006/relationships/hyperlink" Target="https://youtu.be/qDu3JAjf-U0" TargetMode="Externa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6143" y="47936"/>
            <a:ext cx="7451712" cy="1205843"/>
          </a:xfrm>
        </p:spPr>
        <p:txBody>
          <a:bodyPr>
            <a:normAutofit/>
          </a:bodyPr>
          <a:lstStyle/>
          <a:p>
            <a:r>
              <a:rPr lang="en-GB" dirty="0" smtClean="0"/>
              <a:t>Reading Meeting 2024</a:t>
            </a:r>
            <a:endParaRPr lang="en-US" dirty="0"/>
          </a:p>
        </p:txBody>
      </p:sp>
      <p:sp>
        <p:nvSpPr>
          <p:cNvPr id="3" name="Subtitle 2"/>
          <p:cNvSpPr>
            <a:spLocks noGrp="1"/>
          </p:cNvSpPr>
          <p:nvPr>
            <p:ph type="subTitle" idx="1"/>
          </p:nvPr>
        </p:nvSpPr>
        <p:spPr/>
        <p:txBody>
          <a:bodyPr/>
          <a:lstStyle/>
          <a:p>
            <a:pPr algn="l"/>
            <a:endParaRPr lang="en-GB" dirty="0" smtClean="0"/>
          </a:p>
          <a:p>
            <a:pPr algn="l"/>
            <a:endParaRPr lang="en-GB" dirty="0"/>
          </a:p>
          <a:p>
            <a:pPr algn="l"/>
            <a:r>
              <a:rPr lang="en-GB" dirty="0" smtClean="0"/>
              <a:t>                                          </a:t>
            </a:r>
            <a:endParaRPr lang="en-US" dirty="0">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409" y="124144"/>
            <a:ext cx="927467" cy="1360640"/>
          </a:xfrm>
          <a:prstGeom prst="rect">
            <a:avLst/>
          </a:prstGeom>
        </p:spPr>
      </p:pic>
      <p:sp>
        <p:nvSpPr>
          <p:cNvPr id="5" name="Rectangle 4"/>
          <p:cNvSpPr/>
          <p:nvPr/>
        </p:nvSpPr>
        <p:spPr>
          <a:xfrm>
            <a:off x="288787" y="1196752"/>
            <a:ext cx="3779157" cy="5016758"/>
          </a:xfrm>
          <a:prstGeom prst="rect">
            <a:avLst/>
          </a:prstGeom>
        </p:spPr>
        <p:txBody>
          <a:bodyPr wrap="square">
            <a:spAutoFit/>
          </a:bodyPr>
          <a:lstStyle/>
          <a:p>
            <a:pPr algn="ctr"/>
            <a:endParaRPr lang="en-GB" sz="3200" dirty="0" smtClean="0"/>
          </a:p>
          <a:p>
            <a:pPr algn="ctr"/>
            <a:r>
              <a:rPr lang="en-GB" sz="3200" dirty="0" smtClean="0"/>
              <a:t>Thank </a:t>
            </a:r>
            <a:r>
              <a:rPr lang="en-GB" sz="3200" dirty="0"/>
              <a:t>you for coming today</a:t>
            </a:r>
            <a:r>
              <a:rPr lang="en-GB" sz="3200" dirty="0" smtClean="0"/>
              <a:t>!</a:t>
            </a:r>
          </a:p>
          <a:p>
            <a:pPr algn="ctr"/>
            <a:endParaRPr lang="en-GB" sz="3200" dirty="0"/>
          </a:p>
          <a:p>
            <a:pPr algn="ctr"/>
            <a:endParaRPr lang="en-GB" sz="3200" dirty="0" smtClean="0"/>
          </a:p>
          <a:p>
            <a:pPr algn="ctr"/>
            <a:endParaRPr lang="en-GB" sz="3200" dirty="0"/>
          </a:p>
          <a:p>
            <a:pPr algn="ctr"/>
            <a:endParaRPr lang="en-GB" sz="3200" dirty="0" smtClean="0"/>
          </a:p>
          <a:p>
            <a:pPr algn="ctr"/>
            <a:endParaRPr lang="en-GB" sz="3200" dirty="0" smtClean="0"/>
          </a:p>
          <a:p>
            <a:pPr algn="ctr"/>
            <a:endParaRPr lang="en-GB" sz="3200" dirty="0" smtClean="0"/>
          </a:p>
          <a:p>
            <a:pPr algn="ctr"/>
            <a:endParaRPr lang="en-GB" sz="32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4122" y="66936"/>
            <a:ext cx="927467" cy="136064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421" y="2674457"/>
            <a:ext cx="2664298" cy="3764553"/>
          </a:xfrm>
          <a:prstGeom prst="rect">
            <a:avLst/>
          </a:prstGeom>
        </p:spPr>
      </p:pic>
      <p:sp>
        <p:nvSpPr>
          <p:cNvPr id="8" name="TextBox 7"/>
          <p:cNvSpPr txBox="1"/>
          <p:nvPr/>
        </p:nvSpPr>
        <p:spPr>
          <a:xfrm>
            <a:off x="4000830" y="2248410"/>
            <a:ext cx="4669417" cy="2308324"/>
          </a:xfrm>
          <a:prstGeom prst="rect">
            <a:avLst/>
          </a:prstGeom>
          <a:noFill/>
        </p:spPr>
        <p:txBody>
          <a:bodyPr wrap="square" rtlCol="0">
            <a:spAutoFit/>
          </a:bodyPr>
          <a:lstStyle/>
          <a:p>
            <a:pPr algn="ctr"/>
            <a:r>
              <a:rPr lang="en-US" dirty="0" smtClean="0"/>
              <a:t>OFSTED JUNE 2023</a:t>
            </a:r>
          </a:p>
          <a:p>
            <a:pPr algn="ctr"/>
            <a:r>
              <a:rPr lang="en-US" dirty="0" smtClean="0"/>
              <a:t>“Love </a:t>
            </a:r>
            <a:r>
              <a:rPr lang="en-US" dirty="0"/>
              <a:t>of reading is a priority for this school.</a:t>
            </a:r>
          </a:p>
          <a:p>
            <a:pPr algn="ctr"/>
            <a:r>
              <a:rPr lang="en-US" dirty="0"/>
              <a:t> Staff teach phonics well.</a:t>
            </a:r>
          </a:p>
          <a:p>
            <a:pPr algn="ctr"/>
            <a:r>
              <a:rPr lang="en-US" dirty="0"/>
              <a:t> Pupils who need support with reading receive extra help. </a:t>
            </a:r>
          </a:p>
          <a:p>
            <a:pPr algn="ctr"/>
            <a:r>
              <a:rPr lang="en-US" dirty="0"/>
              <a:t>Pupils quickly become fluent readers.</a:t>
            </a:r>
          </a:p>
          <a:p>
            <a:pPr algn="ctr"/>
            <a:r>
              <a:rPr lang="en-US" dirty="0"/>
              <a:t> Pupils enjoy the daily stories read to them by adults</a:t>
            </a:r>
            <a:r>
              <a:rPr lang="en-US" dirty="0" smtClean="0"/>
              <a:t>.”</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5536" y="476672"/>
            <a:ext cx="8014651" cy="4392488"/>
          </a:xfrm>
          <a:prstGeom prst="rect">
            <a:avLst/>
          </a:prstGeom>
        </p:spPr>
      </p:pic>
      <p:sp>
        <p:nvSpPr>
          <p:cNvPr id="3" name="TextBox 2"/>
          <p:cNvSpPr txBox="1"/>
          <p:nvPr/>
        </p:nvSpPr>
        <p:spPr>
          <a:xfrm>
            <a:off x="611560" y="4672802"/>
            <a:ext cx="7488832" cy="2031325"/>
          </a:xfrm>
          <a:prstGeom prst="rect">
            <a:avLst/>
          </a:prstGeom>
          <a:noFill/>
        </p:spPr>
        <p:txBody>
          <a:bodyPr wrap="square" rtlCol="0">
            <a:spAutoFit/>
          </a:bodyPr>
          <a:lstStyle/>
          <a:p>
            <a:r>
              <a:rPr lang="en-GB" dirty="0">
                <a:hlinkClick r:id="rId3"/>
              </a:rPr>
              <a:t>https://primaryteacher.collinshub.co.uk/educator.html?s=qh2ZmR2XwgTM2QzXzFGcvlWd5RncldXc#course</a:t>
            </a:r>
            <a:r>
              <a:rPr lang="en-GB" dirty="0" smtClean="0">
                <a:hlinkClick r:id="rId3"/>
              </a:rPr>
              <a:t>_</a:t>
            </a:r>
          </a:p>
          <a:p>
            <a:r>
              <a:rPr lang="en-GB" dirty="0" err="1" smtClean="0">
                <a:hlinkClick r:id="rId3"/>
              </a:rPr>
              <a:t>library&amp;service</a:t>
            </a:r>
            <a:r>
              <a:rPr lang="en-GB" dirty="0" smtClean="0">
                <a:hlinkClick r:id="rId3"/>
              </a:rPr>
              <a:t>=</a:t>
            </a:r>
            <a:r>
              <a:rPr lang="en-GB" dirty="0" err="1" smtClean="0">
                <a:hlinkClick r:id="rId3"/>
              </a:rPr>
              <a:t>FederatedRhapsode&amp;service_name</a:t>
            </a:r>
            <a:r>
              <a:rPr lang="en-GB" dirty="0" smtClean="0">
                <a:hlinkClick r:id="rId3"/>
              </a:rPr>
              <a:t>=Collins%20Big%20Cat&amp;content_type=</a:t>
            </a:r>
            <a:r>
              <a:rPr lang="en-GB" dirty="0" err="1" smtClean="0">
                <a:hlinkClick r:id="rId3"/>
              </a:rPr>
              <a:t>package&amp;content</a:t>
            </a:r>
            <a:endParaRPr lang="en-GB" dirty="0" smtClean="0">
              <a:hlinkClick r:id="rId3"/>
            </a:endParaRPr>
          </a:p>
          <a:p>
            <a:r>
              <a:rPr lang="en-GB" dirty="0" smtClean="0">
                <a:hlinkClick r:id="rId3"/>
              </a:rPr>
              <a:t>_id=16504&amp;simulate_module=true</a:t>
            </a:r>
            <a:endParaRPr lang="en-GB" dirty="0" smtClean="0"/>
          </a:p>
          <a:p>
            <a:endParaRPr lang="en-GB" dirty="0" smtClean="0"/>
          </a:p>
          <a:p>
            <a:endParaRPr lang="en-GB" dirty="0"/>
          </a:p>
        </p:txBody>
      </p:sp>
    </p:spTree>
    <p:extLst>
      <p:ext uri="{BB962C8B-B14F-4D97-AF65-F5344CB8AC3E}">
        <p14:creationId xmlns:p14="http://schemas.microsoft.com/office/powerpoint/2010/main" val="39908407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17589" y="1541664"/>
            <a:ext cx="1572117" cy="991713"/>
          </a:xfrm>
          <a:prstGeom prst="rect">
            <a:avLst/>
          </a:prstGeom>
        </p:spPr>
      </p:pic>
      <p:sp>
        <p:nvSpPr>
          <p:cNvPr id="4" name="Rectangle 3"/>
          <p:cNvSpPr/>
          <p:nvPr/>
        </p:nvSpPr>
        <p:spPr>
          <a:xfrm>
            <a:off x="2411760" y="1575856"/>
            <a:ext cx="6120680" cy="3970318"/>
          </a:xfrm>
          <a:prstGeom prst="rect">
            <a:avLst/>
          </a:prstGeom>
        </p:spPr>
        <p:txBody>
          <a:bodyPr wrap="square">
            <a:spAutoFit/>
          </a:bodyPr>
          <a:lstStyle/>
          <a:p>
            <a:r>
              <a:rPr lang="en-GB" b="1" dirty="0" smtClean="0"/>
              <a:t>Each week your child will have </a:t>
            </a:r>
          </a:p>
          <a:p>
            <a:r>
              <a:rPr lang="en-GB" b="1" dirty="0" smtClean="0"/>
              <a:t>1. One fully decodable e-book assigned per week on the Big Cat Collins website. </a:t>
            </a:r>
            <a:r>
              <a:rPr lang="en-GB" dirty="0" smtClean="0"/>
              <a:t>We </a:t>
            </a:r>
            <a:r>
              <a:rPr lang="en-GB" dirty="0"/>
              <a:t>will give you your log-in details </a:t>
            </a:r>
            <a:r>
              <a:rPr lang="en-GB" dirty="0" smtClean="0"/>
              <a:t>today</a:t>
            </a:r>
          </a:p>
          <a:p>
            <a:pPr marL="342900" indent="-342900">
              <a:buAutoNum type="arabicPeriod"/>
            </a:pPr>
            <a:endParaRPr lang="en-GB" b="1" dirty="0">
              <a:solidFill>
                <a:schemeClr val="accent2"/>
              </a:solidFill>
            </a:endParaRPr>
          </a:p>
          <a:p>
            <a:r>
              <a:rPr lang="en-US" b="1" dirty="0" smtClean="0">
                <a:solidFill>
                  <a:schemeClr val="accent2"/>
                </a:solidFill>
              </a:rPr>
              <a:t>This </a:t>
            </a:r>
            <a:r>
              <a:rPr lang="en-US" b="1" dirty="0">
                <a:solidFill>
                  <a:schemeClr val="accent2"/>
                </a:solidFill>
              </a:rPr>
              <a:t>book has been matched at the right level which means that your child should: </a:t>
            </a:r>
            <a:endParaRPr lang="en-US" b="1" dirty="0" smtClean="0">
              <a:solidFill>
                <a:schemeClr val="accent2"/>
              </a:solidFill>
            </a:endParaRPr>
          </a:p>
          <a:p>
            <a:endParaRPr lang="en-US" b="1" dirty="0">
              <a:solidFill>
                <a:schemeClr val="accent2"/>
              </a:solidFill>
            </a:endParaRPr>
          </a:p>
          <a:p>
            <a:r>
              <a:rPr lang="en-US" dirty="0">
                <a:solidFill>
                  <a:schemeClr val="tx1">
                    <a:lumMod val="85000"/>
                    <a:lumOff val="15000"/>
                  </a:schemeClr>
                </a:solidFill>
              </a:rPr>
              <a:t>Know all the sounds and tricky words in their phonics book </a:t>
            </a:r>
            <a:r>
              <a:rPr lang="en-US" dirty="0" smtClean="0">
                <a:solidFill>
                  <a:schemeClr val="tx1">
                    <a:lumMod val="85000"/>
                    <a:lumOff val="15000"/>
                  </a:schemeClr>
                </a:solidFill>
              </a:rPr>
              <a:t>well</a:t>
            </a:r>
          </a:p>
          <a:p>
            <a:endParaRPr lang="en-US" dirty="0">
              <a:solidFill>
                <a:schemeClr val="tx1">
                  <a:lumMod val="85000"/>
                  <a:lumOff val="15000"/>
                </a:schemeClr>
              </a:solidFill>
            </a:endParaRPr>
          </a:p>
          <a:p>
            <a:r>
              <a:rPr lang="en-US" dirty="0">
                <a:solidFill>
                  <a:schemeClr val="tx1">
                    <a:lumMod val="85000"/>
                    <a:lumOff val="15000"/>
                  </a:schemeClr>
                </a:solidFill>
              </a:rPr>
              <a:t>Read many of the words by silent blending (in their head) – their reading will be </a:t>
            </a:r>
            <a:r>
              <a:rPr lang="en-US" dirty="0" smtClean="0">
                <a:solidFill>
                  <a:schemeClr val="tx1">
                    <a:lumMod val="85000"/>
                    <a:lumOff val="15000"/>
                  </a:schemeClr>
                </a:solidFill>
              </a:rPr>
              <a:t>automatic</a:t>
            </a:r>
          </a:p>
          <a:p>
            <a:endParaRPr lang="en-US" dirty="0">
              <a:solidFill>
                <a:schemeClr val="tx1">
                  <a:lumMod val="85000"/>
                  <a:lumOff val="15000"/>
                </a:schemeClr>
              </a:solidFill>
            </a:endParaRPr>
          </a:p>
          <a:p>
            <a:r>
              <a:rPr lang="en-US" dirty="0">
                <a:solidFill>
                  <a:schemeClr val="tx1">
                    <a:lumMod val="85000"/>
                    <a:lumOff val="15000"/>
                  </a:schemeClr>
                </a:solidFill>
              </a:rPr>
              <a:t>Only need to stop and sound out a few of the words– but they should be able to do this on their own</a:t>
            </a:r>
            <a:r>
              <a:rPr lang="en-US" dirty="0" smtClean="0">
                <a:solidFill>
                  <a:schemeClr val="tx1">
                    <a:lumMod val="85000"/>
                    <a:lumOff val="15000"/>
                  </a:schemeClr>
                </a:solidFill>
              </a:rPr>
              <a:t>.</a:t>
            </a:r>
            <a:endParaRPr lang="en-GB" b="1" dirty="0" smtClean="0"/>
          </a:p>
        </p:txBody>
      </p:sp>
      <p:sp>
        <p:nvSpPr>
          <p:cNvPr id="5" name="TextBox 4"/>
          <p:cNvSpPr txBox="1"/>
          <p:nvPr/>
        </p:nvSpPr>
        <p:spPr>
          <a:xfrm>
            <a:off x="368332" y="896240"/>
            <a:ext cx="8766759" cy="369332"/>
          </a:xfrm>
          <a:prstGeom prst="rect">
            <a:avLst/>
          </a:prstGeom>
          <a:noFill/>
        </p:spPr>
        <p:txBody>
          <a:bodyPr wrap="none" rtlCol="0">
            <a:spAutoFit/>
          </a:bodyPr>
          <a:lstStyle/>
          <a:p>
            <a:r>
              <a:rPr lang="en-GB" dirty="0" smtClean="0"/>
              <a:t>Research shows that re-reading the same book really helps children to make rapid progress.</a:t>
            </a:r>
            <a:endParaRPr lang="en-GB" dirty="0"/>
          </a:p>
        </p:txBody>
      </p:sp>
      <p:sp>
        <p:nvSpPr>
          <p:cNvPr id="6" name="TextBox 5"/>
          <p:cNvSpPr txBox="1"/>
          <p:nvPr/>
        </p:nvSpPr>
        <p:spPr>
          <a:xfrm>
            <a:off x="1115616" y="311024"/>
            <a:ext cx="4752528" cy="584775"/>
          </a:xfrm>
          <a:prstGeom prst="rect">
            <a:avLst/>
          </a:prstGeom>
          <a:noFill/>
        </p:spPr>
        <p:txBody>
          <a:bodyPr wrap="square" rtlCol="0">
            <a:spAutoFit/>
          </a:bodyPr>
          <a:lstStyle/>
          <a:p>
            <a:r>
              <a:rPr lang="en-GB" sz="3200" dirty="0" smtClean="0"/>
              <a:t>Reading at home</a:t>
            </a:r>
            <a:endParaRPr lang="en-GB" sz="3200" dirty="0"/>
          </a:p>
        </p:txBody>
      </p:sp>
      <p:sp>
        <p:nvSpPr>
          <p:cNvPr id="2" name="TextBox 1"/>
          <p:cNvSpPr txBox="1"/>
          <p:nvPr/>
        </p:nvSpPr>
        <p:spPr>
          <a:xfrm>
            <a:off x="617589" y="5856458"/>
            <a:ext cx="8247642" cy="646331"/>
          </a:xfrm>
          <a:prstGeom prst="rect">
            <a:avLst/>
          </a:prstGeom>
          <a:noFill/>
        </p:spPr>
        <p:txBody>
          <a:bodyPr wrap="none" rtlCol="0">
            <a:spAutoFit/>
          </a:bodyPr>
          <a:lstStyle/>
          <a:p>
            <a:r>
              <a:rPr lang="en-GB" dirty="0"/>
              <a:t>In the </a:t>
            </a:r>
            <a:r>
              <a:rPr lang="en-GB" dirty="0" smtClean="0"/>
              <a:t>week </a:t>
            </a:r>
            <a:r>
              <a:rPr lang="en-GB" dirty="0"/>
              <a:t>beginning 16</a:t>
            </a:r>
            <a:r>
              <a:rPr lang="en-GB" baseline="30000" dirty="0"/>
              <a:t>th</a:t>
            </a:r>
            <a:r>
              <a:rPr lang="en-GB" dirty="0"/>
              <a:t> September you will receive a reading record for your child.</a:t>
            </a:r>
          </a:p>
          <a:p>
            <a:endParaRPr lang="en-GB" dirty="0"/>
          </a:p>
        </p:txBody>
      </p:sp>
      <p:pic>
        <p:nvPicPr>
          <p:cNvPr id="7" name="Picture 6"/>
          <p:cNvPicPr>
            <a:picLocks noChangeAspect="1"/>
          </p:cNvPicPr>
          <p:nvPr/>
        </p:nvPicPr>
        <p:blipFill>
          <a:blip r:embed="rId3"/>
          <a:stretch>
            <a:fillRect/>
          </a:stretch>
        </p:blipFill>
        <p:spPr>
          <a:xfrm>
            <a:off x="579967" y="4909839"/>
            <a:ext cx="867580" cy="791477"/>
          </a:xfrm>
          <a:prstGeom prst="rect">
            <a:avLst/>
          </a:prstGeom>
        </p:spPr>
      </p:pic>
    </p:spTree>
    <p:extLst>
      <p:ext uri="{BB962C8B-B14F-4D97-AF65-F5344CB8AC3E}">
        <p14:creationId xmlns:p14="http://schemas.microsoft.com/office/powerpoint/2010/main" val="4569078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ED8210-885A-174D-BE35-D51386DEE975}"/>
              </a:ext>
            </a:extLst>
          </p:cNvPr>
          <p:cNvSpPr>
            <a:spLocks noGrp="1"/>
          </p:cNvSpPr>
          <p:nvPr>
            <p:ph type="body" sz="quarter" idx="10"/>
          </p:nvPr>
        </p:nvSpPr>
        <p:spPr>
          <a:xfrm>
            <a:off x="359532" y="2387207"/>
            <a:ext cx="5130570" cy="3317450"/>
          </a:xfrm>
        </p:spPr>
        <p:txBody>
          <a:bodyPr vert="horz" lIns="68580" tIns="34290" rIns="68580" bIns="34290" rtlCol="0" anchor="t">
            <a:normAutofit lnSpcReduction="10000"/>
          </a:bodyPr>
          <a:lstStyle/>
          <a:p>
            <a:pPr marL="0" indent="0">
              <a:buNone/>
            </a:pPr>
            <a:r>
              <a:rPr lang="en-GB" sz="1800" b="1" dirty="0" smtClean="0"/>
              <a:t>2. Another book which is for pleasure and for sharing.</a:t>
            </a:r>
          </a:p>
          <a:p>
            <a:pPr marL="0" indent="0">
              <a:buNone/>
            </a:pPr>
            <a:r>
              <a:rPr lang="en-US" sz="1800" b="1" dirty="0" smtClean="0">
                <a:solidFill>
                  <a:schemeClr val="accent2"/>
                </a:solidFill>
                <a:latin typeface="Calibri"/>
                <a:cs typeface="Calibri"/>
              </a:rPr>
              <a:t>Research shows that reading </a:t>
            </a:r>
            <a:r>
              <a:rPr lang="en-US" sz="1800" b="1" dirty="0">
                <a:solidFill>
                  <a:schemeClr val="accent2"/>
                </a:solidFill>
                <a:latin typeface="Calibri"/>
                <a:cs typeface="Calibri"/>
              </a:rPr>
              <a:t>a book and chatting </a:t>
            </a:r>
            <a:r>
              <a:rPr lang="en-US" sz="1800" b="1" dirty="0" smtClean="0">
                <a:solidFill>
                  <a:schemeClr val="accent2"/>
                </a:solidFill>
                <a:latin typeface="Calibri"/>
                <a:cs typeface="Calibri"/>
              </a:rPr>
              <a:t>about it has </a:t>
            </a:r>
            <a:r>
              <a:rPr lang="en-US" sz="1800" b="1" dirty="0">
                <a:solidFill>
                  <a:schemeClr val="accent2"/>
                </a:solidFill>
                <a:latin typeface="Calibri"/>
                <a:cs typeface="Calibri"/>
              </a:rPr>
              <a:t>a positive impact </a:t>
            </a:r>
            <a:r>
              <a:rPr lang="en-US" sz="1800" b="1" dirty="0" smtClean="0">
                <a:solidFill>
                  <a:schemeClr val="accent2"/>
                </a:solidFill>
                <a:latin typeface="Calibri"/>
                <a:cs typeface="Calibri"/>
              </a:rPr>
              <a:t>on </a:t>
            </a:r>
            <a:r>
              <a:rPr lang="en-US" sz="1800" b="1" dirty="0">
                <a:solidFill>
                  <a:schemeClr val="accent2"/>
                </a:solidFill>
                <a:latin typeface="Calibri"/>
                <a:cs typeface="Calibri"/>
              </a:rPr>
              <a:t>children’s ability </a:t>
            </a:r>
            <a:r>
              <a:rPr lang="en-US" sz="1800" b="1" dirty="0" smtClean="0">
                <a:solidFill>
                  <a:schemeClr val="accent2"/>
                </a:solidFill>
                <a:cs typeface="Calibri"/>
              </a:rPr>
              <a:t>to read even years late in the following areas…</a:t>
            </a:r>
            <a:endParaRPr lang="en-US" sz="1800" b="1" dirty="0">
              <a:solidFill>
                <a:schemeClr val="accent2"/>
              </a:solidFill>
              <a:latin typeface="Calibri"/>
              <a:cs typeface="Calibri"/>
            </a:endParaRPr>
          </a:p>
          <a:p>
            <a:r>
              <a:rPr lang="en-US" sz="1800" dirty="0" smtClean="0">
                <a:solidFill>
                  <a:schemeClr val="tx1">
                    <a:lumMod val="95000"/>
                    <a:lumOff val="5000"/>
                  </a:schemeClr>
                </a:solidFill>
                <a:latin typeface="Calibri"/>
                <a:cs typeface="Calibri"/>
              </a:rPr>
              <a:t>understanding </a:t>
            </a:r>
            <a:r>
              <a:rPr lang="en-US" sz="1800" dirty="0">
                <a:solidFill>
                  <a:schemeClr val="tx1">
                    <a:lumMod val="95000"/>
                    <a:lumOff val="5000"/>
                  </a:schemeClr>
                </a:solidFill>
                <a:latin typeface="Calibri"/>
                <a:cs typeface="Calibri"/>
              </a:rPr>
              <a:t>words and sentences</a:t>
            </a:r>
          </a:p>
          <a:p>
            <a:r>
              <a:rPr lang="en-US" sz="1800" dirty="0" smtClean="0">
                <a:solidFill>
                  <a:schemeClr val="tx1">
                    <a:lumMod val="95000"/>
                    <a:lumOff val="5000"/>
                  </a:schemeClr>
                </a:solidFill>
                <a:latin typeface="Calibri"/>
                <a:cs typeface="Calibri"/>
              </a:rPr>
              <a:t>using </a:t>
            </a:r>
            <a:r>
              <a:rPr lang="en-US" sz="1800" dirty="0">
                <a:solidFill>
                  <a:schemeClr val="tx1">
                    <a:lumMod val="95000"/>
                    <a:lumOff val="5000"/>
                  </a:schemeClr>
                </a:solidFill>
                <a:latin typeface="Calibri"/>
                <a:cs typeface="Calibri"/>
              </a:rPr>
              <a:t>a wide range of vocabulary </a:t>
            </a:r>
            <a:endParaRPr lang="en-US" sz="1800" dirty="0">
              <a:solidFill>
                <a:schemeClr val="tx1">
                  <a:lumMod val="95000"/>
                  <a:lumOff val="5000"/>
                </a:schemeClr>
              </a:solidFill>
              <a:latin typeface="Calibri" panose="020F0502020204030204" pitchFamily="34" charset="0"/>
              <a:cs typeface="Calibri" panose="020F0502020204030204" pitchFamily="34" charset="0"/>
            </a:endParaRPr>
          </a:p>
          <a:p>
            <a:r>
              <a:rPr lang="en-US" sz="1800" dirty="0">
                <a:solidFill>
                  <a:schemeClr val="tx1">
                    <a:lumMod val="95000"/>
                    <a:lumOff val="5000"/>
                  </a:schemeClr>
                </a:solidFill>
                <a:latin typeface="Calibri"/>
                <a:cs typeface="Calibri"/>
              </a:rPr>
              <a:t>develop listening comprehension skills.</a:t>
            </a:r>
            <a:endParaRPr lang="en-US" sz="1800" dirty="0">
              <a:solidFill>
                <a:schemeClr val="tx1">
                  <a:lumMod val="95000"/>
                  <a:lumOff val="5000"/>
                </a:schemeClr>
              </a:solidFill>
              <a:latin typeface="Calibri" panose="020F0502020204030204" pitchFamily="34" charset="0"/>
              <a:cs typeface="Calibri" panose="020F0502020204030204" pitchFamily="34" charset="0"/>
            </a:endParaRPr>
          </a:p>
          <a:p>
            <a:pPr marL="0" indent="0">
              <a:buNone/>
            </a:pPr>
            <a:r>
              <a:rPr lang="en-US" sz="1800" dirty="0">
                <a:solidFill>
                  <a:schemeClr val="tx1">
                    <a:lumMod val="95000"/>
                    <a:lumOff val="5000"/>
                  </a:schemeClr>
                </a:solidFill>
                <a:latin typeface="Calibri"/>
                <a:cs typeface="Calibri"/>
              </a:rPr>
              <a:t>The amount of books children were exposed to by age 6 was a positive predictor of their reading ability two years </a:t>
            </a:r>
            <a:r>
              <a:rPr lang="en-US" sz="1800" dirty="0" smtClean="0">
                <a:solidFill>
                  <a:schemeClr val="tx1">
                    <a:lumMod val="95000"/>
                    <a:lumOff val="5000"/>
                  </a:schemeClr>
                </a:solidFill>
                <a:latin typeface="Calibri"/>
                <a:cs typeface="Calibri"/>
              </a:rPr>
              <a:t>later, and of their educational outcomes at age 16.</a:t>
            </a:r>
            <a:endParaRPr lang="en-US" sz="1800" dirty="0">
              <a:solidFill>
                <a:schemeClr val="tx1">
                  <a:lumMod val="95000"/>
                  <a:lumOff val="5000"/>
                </a:schemeClr>
              </a:solidFill>
              <a:latin typeface="Calibri"/>
              <a:cs typeface="Calibri"/>
            </a:endParaRPr>
          </a:p>
          <a:p>
            <a:pPr marL="0" indent="0">
              <a:buNone/>
            </a:pPr>
            <a:endParaRPr lang="en-US" sz="1800" dirty="0">
              <a:solidFill>
                <a:schemeClr val="tx1">
                  <a:lumMod val="95000"/>
                  <a:lumOff val="5000"/>
                </a:schemeClr>
              </a:solidFill>
              <a:latin typeface="Calibri" panose="020F0502020204030204" pitchFamily="34" charset="0"/>
              <a:cs typeface="Calibri" panose="020F0502020204030204" pitchFamily="34" charset="0"/>
            </a:endParaRPr>
          </a:p>
          <a:p>
            <a:pPr marL="0" indent="0">
              <a:buNone/>
            </a:pPr>
            <a:endParaRPr lang="en-US" sz="1800" dirty="0">
              <a:solidFill>
                <a:schemeClr val="tx1">
                  <a:lumMod val="95000"/>
                  <a:lumOff val="5000"/>
                </a:schemeClr>
              </a:solidFill>
              <a:latin typeface="Calibri" panose="020F0502020204030204" pitchFamily="34" charset="0"/>
              <a:cs typeface="Calibri" panose="020F0502020204030204" pitchFamily="34" charset="0"/>
            </a:endParaRPr>
          </a:p>
          <a:p>
            <a:endParaRPr lang="en-US" sz="1800" dirty="0">
              <a:solidFill>
                <a:schemeClr val="tx1">
                  <a:lumMod val="95000"/>
                  <a:lumOff val="5000"/>
                </a:schemeClr>
              </a:solidFill>
            </a:endParaRPr>
          </a:p>
        </p:txBody>
      </p:sp>
      <p:sp>
        <p:nvSpPr>
          <p:cNvPr id="3" name="Title 2">
            <a:extLst>
              <a:ext uri="{FF2B5EF4-FFF2-40B4-BE49-F238E27FC236}">
                <a16:creationId xmlns:a16="http://schemas.microsoft.com/office/drawing/2014/main" id="{121341B6-FC05-0C46-9C0D-7547DDDC163E}"/>
              </a:ext>
            </a:extLst>
          </p:cNvPr>
          <p:cNvSpPr>
            <a:spLocks noGrp="1"/>
          </p:cNvSpPr>
          <p:nvPr>
            <p:ph type="title"/>
          </p:nvPr>
        </p:nvSpPr>
        <p:spPr>
          <a:xfrm>
            <a:off x="359532" y="1106742"/>
            <a:ext cx="5724636" cy="864096"/>
          </a:xfrm>
        </p:spPr>
        <p:txBody>
          <a:bodyPr>
            <a:normAutofit fontScale="90000"/>
          </a:bodyPr>
          <a:lstStyle/>
          <a:p>
            <a:r>
              <a:rPr lang="en-US" dirty="0"/>
              <a:t>The most important thing you can do is read with your child</a:t>
            </a:r>
          </a:p>
        </p:txBody>
      </p:sp>
      <p:sp>
        <p:nvSpPr>
          <p:cNvPr id="4" name="TextBox 3">
            <a:extLst>
              <a:ext uri="{FF2B5EF4-FFF2-40B4-BE49-F238E27FC236}">
                <a16:creationId xmlns:a16="http://schemas.microsoft.com/office/drawing/2014/main" id="{E0FE7C68-BDBB-E140-8D8B-B0BB4B7FFB6D}"/>
              </a:ext>
            </a:extLst>
          </p:cNvPr>
          <p:cNvSpPr txBox="1"/>
          <p:nvPr/>
        </p:nvSpPr>
        <p:spPr>
          <a:xfrm>
            <a:off x="359532" y="5863004"/>
            <a:ext cx="7370929" cy="253916"/>
          </a:xfrm>
          <a:prstGeom prst="rect">
            <a:avLst/>
          </a:prstGeom>
          <a:noFill/>
        </p:spPr>
        <p:txBody>
          <a:bodyPr wrap="none" rtlCol="0">
            <a:spAutoFit/>
          </a:bodyPr>
          <a:lstStyle/>
          <a:p>
            <a:r>
              <a:rPr lang="en-US" sz="1050" i="1" dirty="0">
                <a:solidFill>
                  <a:schemeClr val="tx1">
                    <a:lumMod val="65000"/>
                    <a:lumOff val="35000"/>
                  </a:schemeClr>
                </a:solidFill>
                <a:latin typeface="Calibri"/>
                <a:cs typeface="Calibri"/>
              </a:rPr>
              <a:t>Parental involvement in the development of children’s reading skills:  A five-year longitudinal study </a:t>
            </a:r>
            <a:r>
              <a:rPr lang="en-US" sz="1050" dirty="0">
                <a:solidFill>
                  <a:schemeClr val="tx1">
                    <a:lumMod val="65000"/>
                    <a:lumOff val="35000"/>
                  </a:schemeClr>
                </a:solidFill>
                <a:latin typeface="Calibri"/>
                <a:cs typeface="Calibri"/>
              </a:rPr>
              <a:t>(2002) </a:t>
            </a:r>
            <a:r>
              <a:rPr lang="en-US" sz="1050" dirty="0" err="1">
                <a:solidFill>
                  <a:schemeClr val="tx1">
                    <a:lumMod val="65000"/>
                    <a:lumOff val="35000"/>
                  </a:schemeClr>
                </a:solidFill>
                <a:latin typeface="Calibri"/>
                <a:cs typeface="Calibri"/>
              </a:rPr>
              <a:t>Senechal</a:t>
            </a:r>
            <a:r>
              <a:rPr lang="en-US" sz="1050" dirty="0">
                <a:solidFill>
                  <a:schemeClr val="tx1">
                    <a:lumMod val="65000"/>
                    <a:lumOff val="35000"/>
                  </a:schemeClr>
                </a:solidFill>
                <a:latin typeface="Calibri"/>
                <a:cs typeface="Calibri"/>
              </a:rPr>
              <a:t>, M. and </a:t>
            </a:r>
            <a:r>
              <a:rPr lang="en-US" sz="1050" dirty="0" err="1">
                <a:solidFill>
                  <a:schemeClr val="tx1">
                    <a:lumMod val="65000"/>
                    <a:lumOff val="35000"/>
                  </a:schemeClr>
                </a:solidFill>
                <a:latin typeface="Calibri"/>
                <a:cs typeface="Calibri"/>
              </a:rPr>
              <a:t>Lefvre</a:t>
            </a:r>
            <a:r>
              <a:rPr lang="en-US" sz="1050" dirty="0">
                <a:solidFill>
                  <a:schemeClr val="tx1">
                    <a:lumMod val="65000"/>
                    <a:lumOff val="35000"/>
                  </a:schemeClr>
                </a:solidFill>
                <a:latin typeface="Calibri"/>
                <a:cs typeface="Calibri"/>
              </a:rPr>
              <a:t>, J</a:t>
            </a:r>
          </a:p>
        </p:txBody>
      </p:sp>
      <p:pic>
        <p:nvPicPr>
          <p:cNvPr id="7" name="Picture 6">
            <a:extLst>
              <a:ext uri="{FF2B5EF4-FFF2-40B4-BE49-F238E27FC236}">
                <a16:creationId xmlns:a16="http://schemas.microsoft.com/office/drawing/2014/main" id="{7CF1A9DE-555E-D447-B11E-7281FAC2B683}"/>
              </a:ext>
            </a:extLst>
          </p:cNvPr>
          <p:cNvPicPr>
            <a:picLocks noChangeAspect="1"/>
          </p:cNvPicPr>
          <p:nvPr/>
        </p:nvPicPr>
        <p:blipFill rotWithShape="1">
          <a:blip r:embed="rId3">
            <a:extLst>
              <a:ext uri="{28A0092B-C50C-407E-A947-70E740481C1C}">
                <a14:useLocalDpi xmlns:a14="http://schemas.microsoft.com/office/drawing/2010/main"/>
              </a:ext>
            </a:extLst>
          </a:blip>
          <a:srcRect t="-758"/>
          <a:stretch/>
        </p:blipFill>
        <p:spPr>
          <a:xfrm>
            <a:off x="5490102" y="2220966"/>
            <a:ext cx="3294366" cy="2931754"/>
          </a:xfrm>
          <a:prstGeom prst="roundRect">
            <a:avLst>
              <a:gd name="adj" fmla="val 5225"/>
            </a:avLst>
          </a:prstGeom>
        </p:spPr>
      </p:pic>
    </p:spTree>
    <p:extLst>
      <p:ext uri="{BB962C8B-B14F-4D97-AF65-F5344CB8AC3E}">
        <p14:creationId xmlns:p14="http://schemas.microsoft.com/office/powerpoint/2010/main" val="2431619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96095" y="4211209"/>
            <a:ext cx="1023504" cy="1368152"/>
          </a:xfrm>
          <a:prstGeom prst="rect">
            <a:avLst/>
          </a:prstGeom>
        </p:spPr>
      </p:pic>
      <p:pic>
        <p:nvPicPr>
          <p:cNvPr id="4" name="Picture 3"/>
          <p:cNvPicPr>
            <a:picLocks noChangeAspect="1"/>
          </p:cNvPicPr>
          <p:nvPr/>
        </p:nvPicPr>
        <p:blipFill>
          <a:blip r:embed="rId3"/>
          <a:stretch>
            <a:fillRect/>
          </a:stretch>
        </p:blipFill>
        <p:spPr>
          <a:xfrm>
            <a:off x="536068" y="5770130"/>
            <a:ext cx="1143558" cy="1043246"/>
          </a:xfrm>
          <a:prstGeom prst="rect">
            <a:avLst/>
          </a:prstGeom>
        </p:spPr>
      </p:pic>
      <p:sp>
        <p:nvSpPr>
          <p:cNvPr id="6" name="TextBox 5"/>
          <p:cNvSpPr txBox="1"/>
          <p:nvPr/>
        </p:nvSpPr>
        <p:spPr>
          <a:xfrm>
            <a:off x="2987824" y="239378"/>
            <a:ext cx="3156442" cy="584775"/>
          </a:xfrm>
          <a:prstGeom prst="rect">
            <a:avLst/>
          </a:prstGeom>
          <a:noFill/>
        </p:spPr>
        <p:txBody>
          <a:bodyPr wrap="none" rtlCol="0">
            <a:spAutoFit/>
          </a:bodyPr>
          <a:lstStyle/>
          <a:p>
            <a:r>
              <a:rPr lang="en-GB" sz="3200" b="1" u="sng" dirty="0" smtClean="0"/>
              <a:t>Take Home Today</a:t>
            </a:r>
            <a:endParaRPr lang="en-GB" sz="3200" b="1" u="sng" dirty="0"/>
          </a:p>
        </p:txBody>
      </p:sp>
      <p:sp>
        <p:nvSpPr>
          <p:cNvPr id="7" name="TextBox 6"/>
          <p:cNvSpPr txBox="1"/>
          <p:nvPr/>
        </p:nvSpPr>
        <p:spPr>
          <a:xfrm>
            <a:off x="1391503" y="1111618"/>
            <a:ext cx="7920880" cy="2308324"/>
          </a:xfrm>
          <a:prstGeom prst="rect">
            <a:avLst/>
          </a:prstGeom>
          <a:noFill/>
        </p:spPr>
        <p:txBody>
          <a:bodyPr wrap="square" rtlCol="0">
            <a:spAutoFit/>
          </a:bodyPr>
          <a:lstStyle/>
          <a:p>
            <a:r>
              <a:rPr lang="en-GB" dirty="0" smtClean="0"/>
              <a:t>Login information for Collins online app where you can access a decodable book for your child to read. At first this will be a wordless book that is great for chatting about and getting used to the routine of reading Collins online every week.</a:t>
            </a:r>
          </a:p>
          <a:p>
            <a:endParaRPr lang="en-GB" dirty="0" smtClean="0"/>
          </a:p>
          <a:p>
            <a:r>
              <a:rPr lang="en-GB" dirty="0" smtClean="0"/>
              <a:t>Each week the class teacher puts a new book online (on a Friday) for you to listen to your child read. The teacher can check how much they have read their online Collins book with you at home. We will be celebrating with children when they have read their online book with you.</a:t>
            </a:r>
            <a:endParaRPr lang="en-GB" dirty="0"/>
          </a:p>
        </p:txBody>
      </p:sp>
      <p:sp>
        <p:nvSpPr>
          <p:cNvPr id="8" name="TextBox 7"/>
          <p:cNvSpPr txBox="1"/>
          <p:nvPr/>
        </p:nvSpPr>
        <p:spPr>
          <a:xfrm>
            <a:off x="2051720" y="3994871"/>
            <a:ext cx="6292492" cy="1200329"/>
          </a:xfrm>
          <a:prstGeom prst="rect">
            <a:avLst/>
          </a:prstGeom>
          <a:noFill/>
        </p:spPr>
        <p:txBody>
          <a:bodyPr wrap="none" rtlCol="0">
            <a:spAutoFit/>
          </a:bodyPr>
          <a:lstStyle/>
          <a:p>
            <a:endParaRPr lang="en-GB" dirty="0" smtClean="0"/>
          </a:p>
          <a:p>
            <a:endParaRPr lang="en-GB" dirty="0"/>
          </a:p>
          <a:p>
            <a:r>
              <a:rPr lang="en-GB" dirty="0" smtClean="0"/>
              <a:t>A school library book for you to read to them and enjoy together </a:t>
            </a:r>
          </a:p>
          <a:p>
            <a:r>
              <a:rPr lang="en-GB" dirty="0" smtClean="0"/>
              <a:t>(changed weekly).</a:t>
            </a:r>
            <a:endParaRPr lang="en-GB" dirty="0"/>
          </a:p>
        </p:txBody>
      </p:sp>
      <p:sp>
        <p:nvSpPr>
          <p:cNvPr id="9" name="TextBox 8"/>
          <p:cNvSpPr txBox="1"/>
          <p:nvPr/>
        </p:nvSpPr>
        <p:spPr>
          <a:xfrm>
            <a:off x="2339752" y="5643681"/>
            <a:ext cx="5186484" cy="923330"/>
          </a:xfrm>
          <a:prstGeom prst="rect">
            <a:avLst/>
          </a:prstGeom>
          <a:noFill/>
        </p:spPr>
        <p:txBody>
          <a:bodyPr wrap="none" rtlCol="0">
            <a:spAutoFit/>
          </a:bodyPr>
          <a:lstStyle/>
          <a:p>
            <a:endParaRPr lang="en-GB" dirty="0" smtClean="0"/>
          </a:p>
          <a:p>
            <a:r>
              <a:rPr lang="en-GB" dirty="0" smtClean="0"/>
              <a:t>A reading record for teachers and parents comments.</a:t>
            </a:r>
          </a:p>
          <a:p>
            <a:endParaRPr lang="en-GB" dirty="0"/>
          </a:p>
        </p:txBody>
      </p:sp>
      <p:pic>
        <p:nvPicPr>
          <p:cNvPr id="10" name="Picture 9"/>
          <p:cNvPicPr>
            <a:picLocks noChangeAspect="1"/>
          </p:cNvPicPr>
          <p:nvPr/>
        </p:nvPicPr>
        <p:blipFill>
          <a:blip r:embed="rId4"/>
          <a:stretch>
            <a:fillRect/>
          </a:stretch>
        </p:blipFill>
        <p:spPr>
          <a:xfrm>
            <a:off x="213155" y="1179584"/>
            <a:ext cx="1144248" cy="1129945"/>
          </a:xfrm>
          <a:prstGeom prst="rect">
            <a:avLst/>
          </a:prstGeom>
        </p:spPr>
      </p:pic>
      <p:sp>
        <p:nvSpPr>
          <p:cNvPr id="3" name="Rectangle 2"/>
          <p:cNvSpPr/>
          <p:nvPr/>
        </p:nvSpPr>
        <p:spPr>
          <a:xfrm>
            <a:off x="2555776" y="3594761"/>
            <a:ext cx="4244346" cy="800219"/>
          </a:xfrm>
          <a:prstGeom prst="rect">
            <a:avLst/>
          </a:prstGeom>
        </p:spPr>
        <p:txBody>
          <a:bodyPr wrap="square">
            <a:spAutoFit/>
          </a:bodyPr>
          <a:lstStyle/>
          <a:p>
            <a:r>
              <a:rPr lang="en-GB" sz="3200" b="1" u="sng" dirty="0" smtClean="0"/>
              <a:t>In Your Child’s </a:t>
            </a:r>
            <a:r>
              <a:rPr lang="en-GB" sz="3200" b="1" u="sng" dirty="0" err="1" smtClean="0"/>
              <a:t>Bookbag</a:t>
            </a:r>
            <a:r>
              <a:rPr lang="en-GB" sz="3200" b="1" u="sng" dirty="0" smtClean="0"/>
              <a:t> </a:t>
            </a:r>
          </a:p>
          <a:p>
            <a:r>
              <a:rPr lang="en-GB" sz="1400" b="1" u="sng" dirty="0" smtClean="0"/>
              <a:t>(available from school office from 16</a:t>
            </a:r>
            <a:r>
              <a:rPr lang="en-GB" sz="1400" b="1" u="sng" baseline="30000" dirty="0" smtClean="0"/>
              <a:t>th</a:t>
            </a:r>
            <a:r>
              <a:rPr lang="en-GB" sz="1400" b="1" u="sng" dirty="0" smtClean="0"/>
              <a:t> September)</a:t>
            </a:r>
            <a:endParaRPr lang="en-GB" sz="1400" b="1" u="sng" dirty="0"/>
          </a:p>
        </p:txBody>
      </p:sp>
    </p:spTree>
    <p:extLst>
      <p:ext uri="{BB962C8B-B14F-4D97-AF65-F5344CB8AC3E}">
        <p14:creationId xmlns:p14="http://schemas.microsoft.com/office/powerpoint/2010/main" val="16119421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285728"/>
            <a:ext cx="8712968" cy="923330"/>
          </a:xfrm>
          <a:prstGeom prst="rect">
            <a:avLst/>
          </a:prstGeom>
        </p:spPr>
        <p:txBody>
          <a:bodyPr wrap="square">
            <a:spAutoFit/>
          </a:bodyPr>
          <a:lstStyle/>
          <a:p>
            <a:pPr algn="ctr"/>
            <a:r>
              <a:rPr lang="en-GB" sz="5400" b="1" spc="50" dirty="0" smtClean="0">
                <a:ln w="11430"/>
                <a:solidFill>
                  <a:srgbClr val="0070C0"/>
                </a:solidFill>
                <a:effectLst>
                  <a:outerShdw blurRad="76200" dist="50800" dir="5400000" algn="tl" rotWithShape="0">
                    <a:srgbClr val="000000">
                      <a:alpha val="65000"/>
                    </a:srgbClr>
                  </a:outerShdw>
                </a:effectLst>
              </a:rPr>
              <a:t>How can you help at home?</a:t>
            </a:r>
          </a:p>
        </p:txBody>
      </p:sp>
      <p:sp>
        <p:nvSpPr>
          <p:cNvPr id="6" name="TextBox 5"/>
          <p:cNvSpPr txBox="1"/>
          <p:nvPr/>
        </p:nvSpPr>
        <p:spPr>
          <a:xfrm>
            <a:off x="2579972" y="1124744"/>
            <a:ext cx="6312508" cy="5970865"/>
          </a:xfrm>
          <a:prstGeom prst="rect">
            <a:avLst/>
          </a:prstGeom>
          <a:noFill/>
        </p:spPr>
        <p:txBody>
          <a:bodyPr wrap="square" rtlCol="0">
            <a:spAutoFit/>
          </a:bodyPr>
          <a:lstStyle/>
          <a:p>
            <a:pPr>
              <a:buFont typeface="Arial" pitchFamily="34" charset="0"/>
              <a:buChar char="•"/>
            </a:pPr>
            <a:r>
              <a:rPr lang="en-GB" sz="2800" dirty="0" smtClean="0"/>
              <a:t>Be a good role model- let them see you read and the purpose of it.</a:t>
            </a:r>
          </a:p>
          <a:p>
            <a:pPr>
              <a:buFont typeface="Arial" pitchFamily="34" charset="0"/>
              <a:buChar char="•"/>
            </a:pPr>
            <a:r>
              <a:rPr lang="en-GB" sz="2800" dirty="0"/>
              <a:t> </a:t>
            </a:r>
            <a:r>
              <a:rPr lang="en-GB" sz="2800" dirty="0" smtClean="0"/>
              <a:t>Listen to them read the </a:t>
            </a:r>
            <a:r>
              <a:rPr lang="en-GB" sz="2800" dirty="0" err="1" smtClean="0"/>
              <a:t>ebook</a:t>
            </a:r>
            <a:r>
              <a:rPr lang="en-GB" sz="2800" dirty="0" smtClean="0"/>
              <a:t>.</a:t>
            </a:r>
          </a:p>
          <a:p>
            <a:pPr>
              <a:buFont typeface="Arial" pitchFamily="34" charset="0"/>
              <a:buChar char="•"/>
            </a:pPr>
            <a:r>
              <a:rPr lang="en-GB" sz="2800" dirty="0" smtClean="0"/>
              <a:t>Read a bedtime story – this is so enjoyable and allows them to learn about the structure of stories and language. ( in any language)</a:t>
            </a:r>
          </a:p>
          <a:p>
            <a:pPr>
              <a:buFont typeface="Arial" pitchFamily="34" charset="0"/>
              <a:buChar char="•"/>
            </a:pPr>
            <a:r>
              <a:rPr lang="en-GB" sz="2800" dirty="0" smtClean="0"/>
              <a:t>Read signs when you are out and about:</a:t>
            </a:r>
          </a:p>
          <a:p>
            <a:r>
              <a:rPr lang="en-GB" sz="2800" dirty="0" smtClean="0"/>
              <a:t>Keep off the grass</a:t>
            </a:r>
          </a:p>
          <a:p>
            <a:r>
              <a:rPr lang="en-GB" sz="2800" dirty="0" smtClean="0"/>
              <a:t>Car park</a:t>
            </a:r>
          </a:p>
          <a:p>
            <a:pPr>
              <a:buFont typeface="Arial" pitchFamily="34" charset="0"/>
              <a:buChar char="•"/>
            </a:pPr>
            <a:r>
              <a:rPr lang="en-GB" sz="2800" dirty="0" smtClean="0"/>
              <a:t>Visit the library it’s a mobile one at the moment– you can borrow 12 books free!!!!</a:t>
            </a:r>
          </a:p>
          <a:p>
            <a:endParaRPr lang="en-GB" dirty="0"/>
          </a:p>
        </p:txBody>
      </p:sp>
      <p:pic>
        <p:nvPicPr>
          <p:cNvPr id="3" name="Picture 2"/>
          <p:cNvPicPr>
            <a:picLocks noChangeAspect="1"/>
          </p:cNvPicPr>
          <p:nvPr/>
        </p:nvPicPr>
        <p:blipFill>
          <a:blip r:embed="rId2"/>
          <a:stretch>
            <a:fillRect/>
          </a:stretch>
        </p:blipFill>
        <p:spPr>
          <a:xfrm>
            <a:off x="323528" y="1216969"/>
            <a:ext cx="2256444" cy="2003918"/>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01055" y="188640"/>
            <a:ext cx="7561905" cy="4904762"/>
          </a:xfrm>
          <a:prstGeom prst="rect">
            <a:avLst/>
          </a:prstGeom>
        </p:spPr>
      </p:pic>
      <p:sp>
        <p:nvSpPr>
          <p:cNvPr id="3" name="TextBox 2"/>
          <p:cNvSpPr txBox="1"/>
          <p:nvPr/>
        </p:nvSpPr>
        <p:spPr>
          <a:xfrm>
            <a:off x="801055" y="4919008"/>
            <a:ext cx="7895519" cy="1477328"/>
          </a:xfrm>
          <a:prstGeom prst="rect">
            <a:avLst/>
          </a:prstGeom>
          <a:noFill/>
        </p:spPr>
        <p:txBody>
          <a:bodyPr wrap="square" rtlCol="0">
            <a:spAutoFit/>
          </a:bodyPr>
          <a:lstStyle/>
          <a:p>
            <a:r>
              <a:rPr lang="en-GB" dirty="0" smtClean="0">
                <a:latin typeface="Comic Sans MS" pitchFamily="66" charset="0"/>
              </a:rPr>
              <a:t>Word recognition (decoding) and comprehension (understanding )are both necessary to be a good reader. It is important to talk about what has been read so that children understand and enjoy the story.</a:t>
            </a:r>
          </a:p>
          <a:p>
            <a:r>
              <a:rPr lang="en-GB" dirty="0" smtClean="0">
                <a:latin typeface="Comic Sans MS" pitchFamily="66" charset="0"/>
              </a:rPr>
              <a:t>As your children are learning to read, we are constantly showing them that reading is fun and purposeful.</a:t>
            </a:r>
            <a:endParaRPr lang="en-US" dirty="0">
              <a:latin typeface="Comic Sans MS" pitchFamily="66" charset="0"/>
            </a:endParaRPr>
          </a:p>
        </p:txBody>
      </p:sp>
    </p:spTree>
    <p:extLst>
      <p:ext uri="{BB962C8B-B14F-4D97-AF65-F5344CB8AC3E}">
        <p14:creationId xmlns:p14="http://schemas.microsoft.com/office/powerpoint/2010/main" val="768863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051720" y="2492896"/>
            <a:ext cx="5169166" cy="2457576"/>
          </a:xfrm>
          <a:prstGeom prst="rect">
            <a:avLst/>
          </a:prstGeom>
        </p:spPr>
      </p:pic>
      <p:sp>
        <p:nvSpPr>
          <p:cNvPr id="2" name="Rectangle 1"/>
          <p:cNvSpPr/>
          <p:nvPr/>
        </p:nvSpPr>
        <p:spPr>
          <a:xfrm>
            <a:off x="971600" y="1052736"/>
            <a:ext cx="7606570" cy="646331"/>
          </a:xfrm>
          <a:prstGeom prst="rect">
            <a:avLst/>
          </a:prstGeom>
        </p:spPr>
        <p:txBody>
          <a:bodyPr wrap="none">
            <a:spAutoFit/>
          </a:bodyPr>
          <a:lstStyle/>
          <a:p>
            <a:r>
              <a:rPr lang="en-GB" dirty="0" smtClean="0">
                <a:latin typeface="Comic Sans MS" pitchFamily="66" charset="0"/>
              </a:rPr>
              <a:t>School gates open at 8:45am</a:t>
            </a:r>
            <a:endParaRPr lang="en-GB" dirty="0" smtClean="0"/>
          </a:p>
          <a:p>
            <a:r>
              <a:rPr lang="en-GB" dirty="0" smtClean="0">
                <a:latin typeface="Comic Sans MS" pitchFamily="66" charset="0"/>
              </a:rPr>
              <a:t>Lateness can really affect how your child settles into the school day.</a:t>
            </a:r>
          </a:p>
        </p:txBody>
      </p:sp>
    </p:spTree>
    <p:extLst>
      <p:ext uri="{BB962C8B-B14F-4D97-AF65-F5344CB8AC3E}">
        <p14:creationId xmlns:p14="http://schemas.microsoft.com/office/powerpoint/2010/main" val="28305091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628800"/>
            <a:ext cx="8280920" cy="923330"/>
          </a:xfrm>
          <a:prstGeom prst="rect">
            <a:avLst/>
          </a:prstGeom>
        </p:spPr>
        <p:txBody>
          <a:bodyPr wrap="square">
            <a:spAutoFit/>
          </a:bodyPr>
          <a:lstStyle/>
          <a:p>
            <a:pPr algn="ctr"/>
            <a:r>
              <a:rPr lang="en-GB" sz="5400" b="1" spc="50" dirty="0" smtClean="0">
                <a:ln w="11430"/>
                <a:solidFill>
                  <a:srgbClr val="0070C0"/>
                </a:solidFill>
                <a:effectLst>
                  <a:outerShdw blurRad="76200" dist="50800" dir="5400000" algn="tl" rotWithShape="0">
                    <a:srgbClr val="000000">
                      <a:alpha val="65000"/>
                    </a:srgbClr>
                  </a:outerShdw>
                </a:effectLst>
              </a:rPr>
              <a:t>Any questions?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88640" y="-14819"/>
            <a:ext cx="12193702" cy="6858957"/>
          </a:xfrm>
          <a:prstGeom prst="rect">
            <a:avLst/>
          </a:prstGeom>
        </p:spPr>
      </p:pic>
    </p:spTree>
    <p:extLst>
      <p:ext uri="{BB962C8B-B14F-4D97-AF65-F5344CB8AC3E}">
        <p14:creationId xmlns:p14="http://schemas.microsoft.com/office/powerpoint/2010/main" val="22177825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492" y="1121432"/>
            <a:ext cx="7859216" cy="940966"/>
          </a:xfrm>
        </p:spPr>
        <p:txBody>
          <a:bodyPr/>
          <a:lstStyle/>
          <a:p>
            <a:r>
              <a:rPr lang="en-US" dirty="0" smtClean="0"/>
              <a:t>Our aims for reading  </a:t>
            </a:r>
            <a:endParaRPr lang="en-GB" dirty="0"/>
          </a:p>
        </p:txBody>
      </p:sp>
      <p:sp>
        <p:nvSpPr>
          <p:cNvPr id="3" name="Content Placeholder 2"/>
          <p:cNvSpPr>
            <a:spLocks noGrp="1"/>
          </p:cNvSpPr>
          <p:nvPr>
            <p:ph idx="1"/>
          </p:nvPr>
        </p:nvSpPr>
        <p:spPr>
          <a:xfrm>
            <a:off x="539552" y="2503995"/>
            <a:ext cx="8229600" cy="3089607"/>
          </a:xfrm>
        </p:spPr>
        <p:txBody>
          <a:bodyPr>
            <a:normAutofit/>
          </a:bodyPr>
          <a:lstStyle/>
          <a:p>
            <a:r>
              <a:rPr lang="en-US" dirty="0" smtClean="0"/>
              <a:t>Lifelong </a:t>
            </a:r>
            <a:r>
              <a:rPr lang="en-US" dirty="0"/>
              <a:t>love of </a:t>
            </a:r>
            <a:r>
              <a:rPr lang="en-US" dirty="0" smtClean="0"/>
              <a:t>reading </a:t>
            </a:r>
            <a:r>
              <a:rPr lang="en-US" dirty="0"/>
              <a:t>for learning or </a:t>
            </a:r>
            <a:r>
              <a:rPr lang="en-US" dirty="0" smtClean="0"/>
              <a:t>pleasure.</a:t>
            </a:r>
          </a:p>
          <a:p>
            <a:r>
              <a:rPr lang="en-US" dirty="0" smtClean="0"/>
              <a:t> </a:t>
            </a:r>
            <a:r>
              <a:rPr lang="en-US" dirty="0"/>
              <a:t>Skills to access any materials throughout school and </a:t>
            </a:r>
            <a:r>
              <a:rPr lang="en-US" dirty="0" smtClean="0"/>
              <a:t>beyond.</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2320" y="224942"/>
            <a:ext cx="1152128" cy="1690229"/>
          </a:xfrm>
          <a:prstGeom prst="rect">
            <a:avLst/>
          </a:prstGeom>
        </p:spPr>
      </p:pic>
      <p:pic>
        <p:nvPicPr>
          <p:cNvPr id="5" name="Picture 4"/>
          <p:cNvPicPr>
            <a:picLocks noChangeAspect="1"/>
          </p:cNvPicPr>
          <p:nvPr/>
        </p:nvPicPr>
        <p:blipFill>
          <a:blip r:embed="rId3"/>
          <a:stretch>
            <a:fillRect/>
          </a:stretch>
        </p:blipFill>
        <p:spPr>
          <a:xfrm>
            <a:off x="1763688" y="5445224"/>
            <a:ext cx="5256584" cy="1000265"/>
          </a:xfrm>
          <a:prstGeom prst="rect">
            <a:avLst/>
          </a:prstGeom>
        </p:spPr>
      </p:pic>
      <p:sp>
        <p:nvSpPr>
          <p:cNvPr id="7" name="Rectangle 6"/>
          <p:cNvSpPr/>
          <p:nvPr/>
        </p:nvSpPr>
        <p:spPr>
          <a:xfrm>
            <a:off x="2574032" y="118182"/>
            <a:ext cx="5454352" cy="369332"/>
          </a:xfrm>
          <a:prstGeom prst="rect">
            <a:avLst/>
          </a:prstGeom>
        </p:spPr>
        <p:txBody>
          <a:bodyPr wrap="square">
            <a:spAutoFit/>
          </a:bodyPr>
          <a:lstStyle/>
          <a:p>
            <a:r>
              <a:rPr lang="en-US" b="1" dirty="0">
                <a:solidFill>
                  <a:srgbClr val="000000"/>
                </a:solidFill>
                <a:latin typeface="Calibri" panose="020F0502020204030204" pitchFamily="34" charset="0"/>
              </a:rPr>
              <a:t>Inquisitive thinkers; Inspired learners; Kind hearts</a:t>
            </a:r>
            <a:endParaRPr lang="en-GB" dirty="0"/>
          </a:p>
        </p:txBody>
      </p:sp>
    </p:spTree>
    <p:extLst>
      <p:ext uri="{BB962C8B-B14F-4D97-AF65-F5344CB8AC3E}">
        <p14:creationId xmlns:p14="http://schemas.microsoft.com/office/powerpoint/2010/main" val="35131473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13113" y="214290"/>
            <a:ext cx="5717784" cy="923330"/>
          </a:xfrm>
          <a:prstGeom prst="rect">
            <a:avLst/>
          </a:prstGeom>
          <a:noFill/>
        </p:spPr>
        <p:txBody>
          <a:bodyPr wrap="square" lIns="91440" tIns="45720" rIns="91440" bIns="45720">
            <a:spAutoFit/>
          </a:bodyPr>
          <a:lstStyle/>
          <a:p>
            <a:pPr algn="ctr"/>
            <a:r>
              <a:rPr lang="en-US" sz="5400" cap="none" spc="0" dirty="0" smtClean="0">
                <a:ln w="10541" cmpd="sng">
                  <a:solidFill>
                    <a:schemeClr val="accent1">
                      <a:shade val="88000"/>
                      <a:satMod val="110000"/>
                    </a:schemeClr>
                  </a:solidFill>
                  <a:prstDash val="solid"/>
                </a:ln>
                <a:solidFill>
                  <a:srgbClr val="FF0000"/>
                </a:solidFill>
                <a:effectLst/>
              </a:rPr>
              <a:t>Phonics</a:t>
            </a:r>
            <a:endParaRPr lang="en-US" sz="5400" cap="none" spc="0" dirty="0">
              <a:ln w="10541" cmpd="sng">
                <a:solidFill>
                  <a:schemeClr val="accent1">
                    <a:shade val="88000"/>
                    <a:satMod val="110000"/>
                  </a:schemeClr>
                </a:solidFill>
                <a:prstDash val="solid"/>
              </a:ln>
              <a:solidFill>
                <a:srgbClr val="FF0000"/>
              </a:solidFill>
              <a:effectLst/>
            </a:endParaRPr>
          </a:p>
        </p:txBody>
      </p:sp>
      <p:sp>
        <p:nvSpPr>
          <p:cNvPr id="4" name="TextBox 3"/>
          <p:cNvSpPr txBox="1"/>
          <p:nvPr/>
        </p:nvSpPr>
        <p:spPr>
          <a:xfrm>
            <a:off x="285720" y="1214422"/>
            <a:ext cx="8643998" cy="2554545"/>
          </a:xfrm>
          <a:prstGeom prst="rect">
            <a:avLst/>
          </a:prstGeom>
          <a:noFill/>
        </p:spPr>
        <p:txBody>
          <a:bodyPr wrap="square" rtlCol="0">
            <a:spAutoFit/>
          </a:bodyPr>
          <a:lstStyle/>
          <a:p>
            <a:r>
              <a:rPr lang="en-GB" sz="2400" dirty="0" smtClean="0">
                <a:solidFill>
                  <a:srgbClr val="FF0000"/>
                </a:solidFill>
                <a:latin typeface="Comic Sans MS" pitchFamily="66" charset="0"/>
              </a:rPr>
              <a:t>In school we teach children phonics as a first approach.</a:t>
            </a:r>
          </a:p>
          <a:p>
            <a:endParaRPr lang="en-GB" sz="2400" dirty="0" smtClean="0">
              <a:solidFill>
                <a:srgbClr val="FF0000"/>
              </a:solidFill>
              <a:latin typeface="Comic Sans MS" pitchFamily="66" charset="0"/>
            </a:endParaRPr>
          </a:p>
          <a:p>
            <a:r>
              <a:rPr lang="en-GB" sz="4000" dirty="0" smtClean="0">
                <a:solidFill>
                  <a:srgbClr val="FF0000"/>
                </a:solidFill>
                <a:latin typeface="Comic Sans MS" pitchFamily="66" charset="0"/>
              </a:rPr>
              <a:t>What is phonics?</a:t>
            </a:r>
            <a:r>
              <a:rPr lang="en-GB" sz="4000" dirty="0" smtClean="0">
                <a:latin typeface="Comic Sans MS" pitchFamily="66" charset="0"/>
              </a:rPr>
              <a:t>  </a:t>
            </a:r>
          </a:p>
          <a:p>
            <a:r>
              <a:rPr lang="en-GB" sz="2400" dirty="0" smtClean="0">
                <a:latin typeface="Comic Sans MS" pitchFamily="66" charset="0"/>
              </a:rPr>
              <a:t>- the sounding out and blending of sounds.</a:t>
            </a:r>
            <a:endParaRPr lang="en-GB" sz="2400" dirty="0">
              <a:latin typeface="Comic Sans MS" pitchFamily="66" charset="0"/>
            </a:endParaRPr>
          </a:p>
          <a:p>
            <a:endParaRPr lang="en-GB" sz="2400" dirty="0" smtClean="0">
              <a:latin typeface="Comic Sans MS" pitchFamily="66" charset="0"/>
            </a:endParaRPr>
          </a:p>
          <a:p>
            <a:endParaRPr lang="en-US" sz="2400" dirty="0">
              <a:latin typeface="Comic Sans MS" pitchFamily="66" charset="0"/>
            </a:endParaRPr>
          </a:p>
        </p:txBody>
      </p:sp>
      <p:pic>
        <p:nvPicPr>
          <p:cNvPr id="15362" name="Picture 2" descr="C:\Documents and Settings\centre\Local Settings\Temporary Internet Files\Content.IE5\FICBKYVL\MC900436326[1].png"/>
          <p:cNvPicPr>
            <a:picLocks noChangeAspect="1" noChangeArrowheads="1"/>
          </p:cNvPicPr>
          <p:nvPr/>
        </p:nvPicPr>
        <p:blipFill>
          <a:blip r:embed="rId2" cstate="print"/>
          <a:srcRect/>
          <a:stretch>
            <a:fillRect/>
          </a:stretch>
        </p:blipFill>
        <p:spPr bwMode="auto">
          <a:xfrm>
            <a:off x="1475656" y="4915237"/>
            <a:ext cx="1714512" cy="1714512"/>
          </a:xfrm>
          <a:prstGeom prst="rect">
            <a:avLst/>
          </a:prstGeom>
          <a:noFill/>
        </p:spPr>
      </p:pic>
      <p:pic>
        <p:nvPicPr>
          <p:cNvPr id="15364" name="Picture 4" descr="C:\Documents and Settings\centre\Local Settings\Temporary Internet Files\Content.IE5\QTD2EKSN\MC900335794[1].wmf"/>
          <p:cNvPicPr>
            <a:picLocks noChangeAspect="1" noChangeArrowheads="1"/>
          </p:cNvPicPr>
          <p:nvPr/>
        </p:nvPicPr>
        <p:blipFill>
          <a:blip r:embed="rId3" cstate="print"/>
          <a:srcRect/>
          <a:stretch>
            <a:fillRect/>
          </a:stretch>
        </p:blipFill>
        <p:spPr bwMode="auto">
          <a:xfrm>
            <a:off x="5220072" y="5095512"/>
            <a:ext cx="2057213" cy="1471065"/>
          </a:xfrm>
          <a:prstGeom prst="rect">
            <a:avLst/>
          </a:prstGeom>
          <a:noFill/>
        </p:spPr>
      </p:pic>
      <p:sp>
        <p:nvSpPr>
          <p:cNvPr id="8" name="TextBox 7"/>
          <p:cNvSpPr txBox="1"/>
          <p:nvPr/>
        </p:nvSpPr>
        <p:spPr>
          <a:xfrm>
            <a:off x="2051720" y="4509120"/>
            <a:ext cx="4615366" cy="523220"/>
          </a:xfrm>
          <a:prstGeom prst="rect">
            <a:avLst/>
          </a:prstGeom>
          <a:noFill/>
        </p:spPr>
        <p:txBody>
          <a:bodyPr wrap="none" rtlCol="0">
            <a:spAutoFit/>
          </a:bodyPr>
          <a:lstStyle/>
          <a:p>
            <a:r>
              <a:rPr lang="en-GB" sz="2800" dirty="0"/>
              <a:t>c</a:t>
            </a:r>
            <a:r>
              <a:rPr lang="en-GB" sz="2800" dirty="0" smtClean="0"/>
              <a:t>at                                           hat</a:t>
            </a:r>
            <a:endParaRPr lang="en-US"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3528" y="620688"/>
            <a:ext cx="8350957" cy="4219338"/>
          </a:xfrm>
          <a:prstGeom prst="rect">
            <a:avLst/>
          </a:prstGeom>
        </p:spPr>
      </p:pic>
    </p:spTree>
    <p:extLst>
      <p:ext uri="{BB962C8B-B14F-4D97-AF65-F5344CB8AC3E}">
        <p14:creationId xmlns:p14="http://schemas.microsoft.com/office/powerpoint/2010/main" val="8861958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602" y="-171400"/>
            <a:ext cx="8736277" cy="4896544"/>
          </a:xfrm>
          <a:prstGeom prst="rect">
            <a:avLst/>
          </a:prstGeom>
        </p:spPr>
      </p:pic>
      <p:sp>
        <p:nvSpPr>
          <p:cNvPr id="3" name="TextBox 2"/>
          <p:cNvSpPr txBox="1"/>
          <p:nvPr/>
        </p:nvSpPr>
        <p:spPr>
          <a:xfrm>
            <a:off x="611560" y="5085184"/>
            <a:ext cx="7917360" cy="1384995"/>
          </a:xfrm>
          <a:prstGeom prst="rect">
            <a:avLst/>
          </a:prstGeom>
          <a:noFill/>
        </p:spPr>
        <p:txBody>
          <a:bodyPr wrap="none" rtlCol="0">
            <a:spAutoFit/>
          </a:bodyPr>
          <a:lstStyle/>
          <a:p>
            <a:r>
              <a:rPr lang="en-GB" sz="2800" dirty="0" smtClean="0"/>
              <a:t>After these initial sounds, the children progress on to</a:t>
            </a:r>
          </a:p>
          <a:p>
            <a:r>
              <a:rPr lang="en-GB" sz="2800" dirty="0" smtClean="0"/>
              <a:t> digraphs </a:t>
            </a:r>
            <a:r>
              <a:rPr lang="en-GB" sz="2800" dirty="0" err="1" smtClean="0"/>
              <a:t>e.g</a:t>
            </a:r>
            <a:endParaRPr lang="en-GB" sz="2800" dirty="0" smtClean="0"/>
          </a:p>
          <a:p>
            <a:r>
              <a:rPr lang="en-GB" sz="2800" dirty="0" err="1" smtClean="0"/>
              <a:t>Sh</a:t>
            </a:r>
            <a:r>
              <a:rPr lang="en-GB" sz="2800" dirty="0" smtClean="0"/>
              <a:t>- shell   </a:t>
            </a:r>
            <a:r>
              <a:rPr lang="en-GB" sz="2800" dirty="0" err="1" smtClean="0"/>
              <a:t>ch</a:t>
            </a:r>
            <a:r>
              <a:rPr lang="en-GB" sz="2800" dirty="0" smtClean="0"/>
              <a:t>-chip  </a:t>
            </a:r>
            <a:r>
              <a:rPr lang="en-GB" sz="2800" dirty="0" err="1" smtClean="0"/>
              <a:t>ai</a:t>
            </a:r>
            <a:r>
              <a:rPr lang="en-GB" sz="2800" dirty="0" smtClean="0"/>
              <a:t>-train </a:t>
            </a:r>
            <a:endParaRPr lang="en-GB" sz="2800" dirty="0"/>
          </a:p>
        </p:txBody>
      </p:sp>
    </p:spTree>
    <p:extLst>
      <p:ext uri="{BB962C8B-B14F-4D97-AF65-F5344CB8AC3E}">
        <p14:creationId xmlns:p14="http://schemas.microsoft.com/office/powerpoint/2010/main" val="16376260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908720"/>
            <a:ext cx="7704856" cy="5509200"/>
          </a:xfrm>
          <a:prstGeom prst="rect">
            <a:avLst/>
          </a:prstGeom>
          <a:solidFill>
            <a:srgbClr val="F1F9B9"/>
          </a:solidFill>
        </p:spPr>
        <p:txBody>
          <a:bodyPr wrap="square" rtlCol="0">
            <a:spAutoFit/>
          </a:bodyPr>
          <a:lstStyle/>
          <a:p>
            <a:r>
              <a:rPr lang="en-GB" sz="3200" dirty="0" smtClean="0"/>
              <a:t>We will tell you which phonemes the children have learnt each week and we ask you to practise them at home. (show phonics sheet)</a:t>
            </a:r>
          </a:p>
          <a:p>
            <a:endParaRPr lang="en-GB" sz="3200" dirty="0" smtClean="0"/>
          </a:p>
          <a:p>
            <a:pPr marL="457200" indent="-457200">
              <a:buFont typeface="Arial" panose="020B0604020202020204" pitchFamily="34" charset="0"/>
              <a:buChar char="•"/>
            </a:pPr>
            <a:r>
              <a:rPr lang="en-GB" sz="3200" dirty="0" smtClean="0"/>
              <a:t>Simple I say you say game is very effective when looking at the sound.</a:t>
            </a:r>
          </a:p>
          <a:p>
            <a:pPr marL="457200" indent="-457200">
              <a:buFont typeface="Arial" panose="020B0604020202020204" pitchFamily="34" charset="0"/>
              <a:buChar char="•"/>
            </a:pPr>
            <a:r>
              <a:rPr lang="en-GB" sz="3200" dirty="0" smtClean="0"/>
              <a:t>Robot talking- Pass me the </a:t>
            </a:r>
            <a:r>
              <a:rPr lang="en-GB" sz="3200" dirty="0" err="1" smtClean="0"/>
              <a:t>j..a..m</a:t>
            </a:r>
            <a:r>
              <a:rPr lang="en-GB" sz="3200" dirty="0"/>
              <a:t> </a:t>
            </a:r>
            <a:r>
              <a:rPr lang="en-GB" sz="3200" dirty="0" smtClean="0"/>
              <a:t>please.</a:t>
            </a:r>
          </a:p>
          <a:p>
            <a:r>
              <a:rPr lang="en-GB" sz="3200" dirty="0" smtClean="0"/>
              <a:t>(to practise oral blending)</a:t>
            </a:r>
          </a:p>
          <a:p>
            <a:pPr marL="457200" indent="-457200">
              <a:buFont typeface="Arial" panose="020B0604020202020204" pitchFamily="34" charset="0"/>
              <a:buChar char="•"/>
            </a:pPr>
            <a:r>
              <a:rPr lang="en-GB" sz="3200" dirty="0" smtClean="0"/>
              <a:t>Post it notes around the house and referring to them little and often really helps</a:t>
            </a:r>
            <a:r>
              <a:rPr lang="en-GB" dirty="0" smtClean="0"/>
              <a:t>.</a:t>
            </a:r>
            <a:endParaRPr lang="en-GB" dirty="0"/>
          </a:p>
        </p:txBody>
      </p:sp>
    </p:spTree>
    <p:extLst>
      <p:ext uri="{BB962C8B-B14F-4D97-AF65-F5344CB8AC3E}">
        <p14:creationId xmlns:p14="http://schemas.microsoft.com/office/powerpoint/2010/main" val="35082097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C616728-8230-5A47-9A27-641FF58EB296}"/>
              </a:ext>
            </a:extLst>
          </p:cNvPr>
          <p:cNvSpPr>
            <a:spLocks noGrp="1"/>
          </p:cNvSpPr>
          <p:nvPr>
            <p:ph type="body" sz="quarter" idx="10"/>
          </p:nvPr>
        </p:nvSpPr>
        <p:spPr>
          <a:xfrm>
            <a:off x="359532" y="1916832"/>
            <a:ext cx="8370930" cy="4248472"/>
          </a:xfrm>
        </p:spPr>
        <p:txBody>
          <a:bodyPr/>
          <a:lstStyle/>
          <a:p>
            <a:pPr marL="0" indent="0">
              <a:buNone/>
            </a:pPr>
            <a:endParaRPr lang="en-US" dirty="0"/>
          </a:p>
        </p:txBody>
      </p:sp>
      <p:sp>
        <p:nvSpPr>
          <p:cNvPr id="3" name="Title 2">
            <a:extLst>
              <a:ext uri="{FF2B5EF4-FFF2-40B4-BE49-F238E27FC236}">
                <a16:creationId xmlns:a16="http://schemas.microsoft.com/office/drawing/2014/main" id="{8094F2CC-1E17-114E-BB98-903957021FB5}"/>
              </a:ext>
            </a:extLst>
          </p:cNvPr>
          <p:cNvSpPr>
            <a:spLocks noGrp="1"/>
          </p:cNvSpPr>
          <p:nvPr>
            <p:ph type="title"/>
          </p:nvPr>
        </p:nvSpPr>
        <p:spPr>
          <a:prstGeom prst="rect">
            <a:avLst/>
          </a:prstGeom>
        </p:spPr>
        <p:txBody>
          <a:bodyPr/>
          <a:lstStyle/>
          <a:p>
            <a:r>
              <a:rPr lang="en-US" dirty="0"/>
              <a:t>Supporting your child with phonics</a:t>
            </a:r>
          </a:p>
        </p:txBody>
      </p:sp>
      <p:pic>
        <p:nvPicPr>
          <p:cNvPr id="4" name="Picture 3" descr="Graphical user interface, application, Teams&#10;&#10;Description automatically generated">
            <a:hlinkClick r:id="rId3"/>
            <a:extLst>
              <a:ext uri="{FF2B5EF4-FFF2-40B4-BE49-F238E27FC236}">
                <a16:creationId xmlns:a16="http://schemas.microsoft.com/office/drawing/2014/main" id="{F058F429-3EDB-484B-83B8-106BC37D55F2}"/>
              </a:ext>
            </a:extLst>
          </p:cNvPr>
          <p:cNvPicPr>
            <a:picLocks noChangeAspect="1"/>
          </p:cNvPicPr>
          <p:nvPr/>
        </p:nvPicPr>
        <p:blipFill rotWithShape="1">
          <a:blip r:embed="rId4"/>
          <a:srcRect r="67270"/>
          <a:stretch/>
        </p:blipFill>
        <p:spPr>
          <a:xfrm>
            <a:off x="401622" y="2706216"/>
            <a:ext cx="2712216" cy="2667000"/>
          </a:xfrm>
          <a:prstGeom prst="rect">
            <a:avLst/>
          </a:prstGeom>
        </p:spPr>
      </p:pic>
      <p:pic>
        <p:nvPicPr>
          <p:cNvPr id="6" name="Picture 5" descr="Graphical user interface, application, Teams&#10;&#10;Description automatically generated">
            <a:hlinkClick r:id="rId5"/>
            <a:extLst>
              <a:ext uri="{FF2B5EF4-FFF2-40B4-BE49-F238E27FC236}">
                <a16:creationId xmlns:a16="http://schemas.microsoft.com/office/drawing/2014/main" id="{394F4AD3-9482-EF4B-8255-23B85AB25B25}"/>
              </a:ext>
            </a:extLst>
          </p:cNvPr>
          <p:cNvPicPr>
            <a:picLocks noChangeAspect="1"/>
          </p:cNvPicPr>
          <p:nvPr/>
        </p:nvPicPr>
        <p:blipFill rotWithShape="1">
          <a:blip r:embed="rId4"/>
          <a:srcRect l="33237" t="4087" r="34033" b="-4087"/>
          <a:stretch/>
        </p:blipFill>
        <p:spPr>
          <a:xfrm>
            <a:off x="3155928" y="2814228"/>
            <a:ext cx="2712216" cy="2667000"/>
          </a:xfrm>
          <a:prstGeom prst="rect">
            <a:avLst/>
          </a:prstGeom>
        </p:spPr>
      </p:pic>
      <p:pic>
        <p:nvPicPr>
          <p:cNvPr id="7" name="Picture 6" descr="Graphical user interface, application, Teams&#10;&#10;Description automatically generated">
            <a:hlinkClick r:id="rId6"/>
            <a:extLst>
              <a:ext uri="{FF2B5EF4-FFF2-40B4-BE49-F238E27FC236}">
                <a16:creationId xmlns:a16="http://schemas.microsoft.com/office/drawing/2014/main" id="{78A0AB10-488A-FF41-A046-589084451A8B}"/>
              </a:ext>
            </a:extLst>
          </p:cNvPr>
          <p:cNvPicPr>
            <a:picLocks noChangeAspect="1"/>
          </p:cNvPicPr>
          <p:nvPr/>
        </p:nvPicPr>
        <p:blipFill rotWithShape="1">
          <a:blip r:embed="rId4"/>
          <a:srcRect l="66298"/>
          <a:stretch/>
        </p:blipFill>
        <p:spPr>
          <a:xfrm>
            <a:off x="5868145" y="2706216"/>
            <a:ext cx="2792792" cy="2667000"/>
          </a:xfrm>
          <a:prstGeom prst="rect">
            <a:avLst/>
          </a:prstGeom>
        </p:spPr>
      </p:pic>
    </p:spTree>
    <p:extLst>
      <p:ext uri="{BB962C8B-B14F-4D97-AF65-F5344CB8AC3E}">
        <p14:creationId xmlns:p14="http://schemas.microsoft.com/office/powerpoint/2010/main" val="1520239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83130" y="0"/>
            <a:ext cx="7461154" cy="4176464"/>
          </a:xfrm>
          <a:prstGeom prst="rect">
            <a:avLst/>
          </a:prstGeom>
        </p:spPr>
      </p:pic>
      <p:pic>
        <p:nvPicPr>
          <p:cNvPr id="3" name="Picture 2"/>
          <p:cNvPicPr>
            <a:picLocks noChangeAspect="1"/>
          </p:cNvPicPr>
          <p:nvPr/>
        </p:nvPicPr>
        <p:blipFill>
          <a:blip r:embed="rId4"/>
          <a:stretch>
            <a:fillRect/>
          </a:stretch>
        </p:blipFill>
        <p:spPr>
          <a:xfrm>
            <a:off x="483130" y="3645024"/>
            <a:ext cx="2448272" cy="2602547"/>
          </a:xfrm>
          <a:prstGeom prst="rect">
            <a:avLst/>
          </a:prstGeom>
        </p:spPr>
      </p:pic>
    </p:spTree>
    <p:extLst>
      <p:ext uri="{BB962C8B-B14F-4D97-AF65-F5344CB8AC3E}">
        <p14:creationId xmlns:p14="http://schemas.microsoft.com/office/powerpoint/2010/main" val="18855706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716016" y="1340768"/>
            <a:ext cx="4104456" cy="3724096"/>
          </a:xfrm>
          <a:prstGeom prst="rect">
            <a:avLst/>
          </a:prstGeom>
          <a:noFill/>
        </p:spPr>
        <p:txBody>
          <a:bodyPr wrap="square" rtlCol="0">
            <a:spAutoFit/>
          </a:bodyPr>
          <a:lstStyle/>
          <a:p>
            <a:r>
              <a:rPr lang="en-GB" sz="2400" u="sng" dirty="0" smtClean="0">
                <a:latin typeface="Comic Sans MS" pitchFamily="66" charset="0"/>
              </a:rPr>
              <a:t>Tricky words</a:t>
            </a:r>
          </a:p>
          <a:p>
            <a:endParaRPr lang="en-GB" sz="2400" dirty="0" smtClean="0">
              <a:latin typeface="Comic Sans MS" pitchFamily="66" charset="0"/>
            </a:endParaRPr>
          </a:p>
          <a:p>
            <a:r>
              <a:rPr lang="en-GB" sz="2800" dirty="0" smtClean="0">
                <a:latin typeface="Comic Sans MS" pitchFamily="66" charset="0"/>
              </a:rPr>
              <a:t>When teaching reading, we focus on phonics, but if your child knows their tricky words it will aid their fluency.</a:t>
            </a:r>
            <a:endParaRPr lang="en-US" sz="2400" dirty="0">
              <a:latin typeface="Comic Sans MS" pitchFamily="66" charset="0"/>
            </a:endParaRPr>
          </a:p>
          <a:p>
            <a:r>
              <a:rPr lang="en-GB" sz="2400" dirty="0">
                <a:latin typeface="Comic Sans MS" pitchFamily="66" charset="0"/>
              </a:rPr>
              <a:t> </a:t>
            </a:r>
            <a:endParaRPr lang="en-US" sz="2400" dirty="0">
              <a:latin typeface="Comic Sans MS" pitchFamily="66" charset="0"/>
            </a:endParaRPr>
          </a:p>
          <a:p>
            <a:endParaRPr lang="en-US" sz="2400" dirty="0">
              <a:latin typeface="Comic Sans MS" pitchFamily="66" charset="0"/>
            </a:endParaRPr>
          </a:p>
        </p:txBody>
      </p:sp>
      <p:pic>
        <p:nvPicPr>
          <p:cNvPr id="2" name="Picture 1"/>
          <p:cNvPicPr>
            <a:picLocks noChangeAspect="1"/>
          </p:cNvPicPr>
          <p:nvPr/>
        </p:nvPicPr>
        <p:blipFill>
          <a:blip r:embed="rId2"/>
          <a:stretch>
            <a:fillRect/>
          </a:stretch>
        </p:blipFill>
        <p:spPr>
          <a:xfrm>
            <a:off x="395536" y="168976"/>
            <a:ext cx="4104456" cy="6376566"/>
          </a:xfrm>
          <a:prstGeom prst="rect">
            <a:avLst/>
          </a:prstGeom>
        </p:spPr>
      </p:pic>
    </p:spTree>
    <p:extLst>
      <p:ext uri="{BB962C8B-B14F-4D97-AF65-F5344CB8AC3E}">
        <p14:creationId xmlns:p14="http://schemas.microsoft.com/office/powerpoint/2010/main" val="786116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6545</TotalTime>
  <Words>1026</Words>
  <Application>Microsoft Office PowerPoint</Application>
  <PresentationFormat>On-screen Show (4:3)</PresentationFormat>
  <Paragraphs>97</Paragraphs>
  <Slides>18</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Comic Sans MS</vt:lpstr>
      <vt:lpstr>Office Theme</vt:lpstr>
      <vt:lpstr>Reading Meeting 2024</vt:lpstr>
      <vt:lpstr>Our aims for reading  </vt:lpstr>
      <vt:lpstr>PowerPoint Presentation</vt:lpstr>
      <vt:lpstr>PowerPoint Presentation</vt:lpstr>
      <vt:lpstr>PowerPoint Presentation</vt:lpstr>
      <vt:lpstr>PowerPoint Presentation</vt:lpstr>
      <vt:lpstr>Supporting your child with phonics</vt:lpstr>
      <vt:lpstr>PowerPoint Presentation</vt:lpstr>
      <vt:lpstr>PowerPoint Presentation</vt:lpstr>
      <vt:lpstr>PowerPoint Presentation</vt:lpstr>
      <vt:lpstr>PowerPoint Presentation</vt:lpstr>
      <vt:lpstr>The most important thing you can do is read with your child</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Wickhambrook Primary School  Reading Information Evening for Parents</dc:title>
  <dc:creator>centre</dc:creator>
  <cp:lastModifiedBy>Helen Pearce</cp:lastModifiedBy>
  <cp:revision>79</cp:revision>
  <dcterms:created xsi:type="dcterms:W3CDTF">2011-05-27T13:14:45Z</dcterms:created>
  <dcterms:modified xsi:type="dcterms:W3CDTF">2024-09-06T10:54:46Z</dcterms:modified>
</cp:coreProperties>
</file>